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media/image7.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8" r:id="rId14"/>
    <p:sldId id="269" r:id="rId15"/>
    <p:sldId id="270" r:id="rId16"/>
    <p:sldId id="27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E18BC-66D4-444D-9CF4-DF2588DB072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207149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E18BC-66D4-444D-9CF4-DF2588DB072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393750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E18BC-66D4-444D-9CF4-DF2588DB072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420204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E18BC-66D4-444D-9CF4-DF2588DB072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6857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E18BC-66D4-444D-9CF4-DF2588DB0722}"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1394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E18BC-66D4-444D-9CF4-DF2588DB072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317352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E18BC-66D4-444D-9CF4-DF2588DB0722}"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311429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E18BC-66D4-444D-9CF4-DF2588DB0722}"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209279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E18BC-66D4-444D-9CF4-DF2588DB0722}"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30462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E18BC-66D4-444D-9CF4-DF2588DB072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49776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E18BC-66D4-444D-9CF4-DF2588DB0722}"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CAFA-336B-4C42-A1B5-DB7206CB2985}" type="slidenum">
              <a:rPr lang="en-US" smtClean="0"/>
              <a:t>‹#›</a:t>
            </a:fld>
            <a:endParaRPr lang="en-US"/>
          </a:p>
        </p:txBody>
      </p:sp>
    </p:spTree>
    <p:extLst>
      <p:ext uri="{BB962C8B-B14F-4D97-AF65-F5344CB8AC3E}">
        <p14:creationId xmlns:p14="http://schemas.microsoft.com/office/powerpoint/2010/main" val="77622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18BC-66D4-444D-9CF4-DF2588DB0722}"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CAFA-336B-4C42-A1B5-DB7206CB2985}" type="slidenum">
              <a:rPr lang="en-US" smtClean="0"/>
              <a:t>‹#›</a:t>
            </a:fld>
            <a:endParaRPr lang="en-US"/>
          </a:p>
        </p:txBody>
      </p:sp>
    </p:spTree>
    <p:extLst>
      <p:ext uri="{BB962C8B-B14F-4D97-AF65-F5344CB8AC3E}">
        <p14:creationId xmlns:p14="http://schemas.microsoft.com/office/powerpoint/2010/main" val="7811309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990600" y="228600"/>
            <a:ext cx="7239000" cy="5874967"/>
            <a:chOff x="609600" y="655319"/>
            <a:chExt cx="6682740" cy="7581900"/>
          </a:xfrm>
        </p:grpSpPr>
        <p:pic>
          <p:nvPicPr>
            <p:cNvPr id="5" name="object 3"/>
            <p:cNvPicPr/>
            <p:nvPr/>
          </p:nvPicPr>
          <p:blipFill>
            <a:blip r:embed="rId2" cstate="print"/>
            <a:stretch>
              <a:fillRect/>
            </a:stretch>
          </p:blipFill>
          <p:spPr>
            <a:xfrm>
              <a:off x="609600" y="655319"/>
              <a:ext cx="6682740" cy="7581900"/>
            </a:xfrm>
            <a:prstGeom prst="rect">
              <a:avLst/>
            </a:prstGeom>
            <a:ln w="38100">
              <a:solidFill>
                <a:schemeClr val="tx1"/>
              </a:solidFill>
            </a:ln>
          </p:spPr>
        </p:pic>
        <p:sp>
          <p:nvSpPr>
            <p:cNvPr id="6" name="object 4"/>
            <p:cNvSpPr/>
            <p:nvPr/>
          </p:nvSpPr>
          <p:spPr>
            <a:xfrm>
              <a:off x="609600" y="655319"/>
              <a:ext cx="6682740" cy="7581900"/>
            </a:xfrm>
            <a:custGeom>
              <a:avLst/>
              <a:gdLst/>
              <a:ahLst/>
              <a:cxnLst/>
              <a:rect l="l" t="t" r="r" b="b"/>
              <a:pathLst>
                <a:path w="6682740" h="7581900">
                  <a:moveTo>
                    <a:pt x="0" y="7581900"/>
                  </a:moveTo>
                  <a:lnTo>
                    <a:pt x="6682740" y="7581900"/>
                  </a:lnTo>
                  <a:lnTo>
                    <a:pt x="6682740" y="0"/>
                  </a:lnTo>
                  <a:lnTo>
                    <a:pt x="0" y="0"/>
                  </a:lnTo>
                  <a:lnTo>
                    <a:pt x="0" y="7581900"/>
                  </a:lnTo>
                  <a:close/>
                </a:path>
              </a:pathLst>
            </a:custGeom>
            <a:ln w="38100">
              <a:solidFill>
                <a:srgbClr val="000000"/>
              </a:solidFill>
            </a:ln>
          </p:spPr>
          <p:txBody>
            <a:bodyPr wrap="square" lIns="0" tIns="0" rIns="0" bIns="0" rtlCol="0"/>
            <a:lstStyle/>
            <a:p>
              <a:endParaRPr/>
            </a:p>
          </p:txBody>
        </p:sp>
        <p:sp>
          <p:nvSpPr>
            <p:cNvPr id="7" name="object 5"/>
            <p:cNvSpPr/>
            <p:nvPr/>
          </p:nvSpPr>
          <p:spPr>
            <a:xfrm>
              <a:off x="998220" y="5029199"/>
              <a:ext cx="6057900" cy="2468880"/>
            </a:xfrm>
            <a:custGeom>
              <a:avLst/>
              <a:gdLst/>
              <a:ahLst/>
              <a:cxnLst/>
              <a:rect l="l" t="t" r="r" b="b"/>
              <a:pathLst>
                <a:path w="6057900" h="2468879">
                  <a:moveTo>
                    <a:pt x="6057900" y="0"/>
                  </a:moveTo>
                  <a:lnTo>
                    <a:pt x="0" y="0"/>
                  </a:lnTo>
                  <a:lnTo>
                    <a:pt x="0" y="2468880"/>
                  </a:lnTo>
                  <a:lnTo>
                    <a:pt x="6057900" y="2468880"/>
                  </a:lnTo>
                  <a:lnTo>
                    <a:pt x="6057900" y="0"/>
                  </a:lnTo>
                  <a:close/>
                </a:path>
              </a:pathLst>
            </a:custGeom>
            <a:solidFill>
              <a:srgbClr val="000000"/>
            </a:solidFill>
            <a:ln w="38100">
              <a:solidFill>
                <a:schemeClr val="tx1"/>
              </a:solidFill>
            </a:ln>
          </p:spPr>
          <p:txBody>
            <a:bodyPr wrap="square" lIns="0" tIns="0" rIns="0" bIns="0" rtlCol="0"/>
            <a:lstStyle/>
            <a:p>
              <a:endParaRPr/>
            </a:p>
          </p:txBody>
        </p:sp>
        <p:sp>
          <p:nvSpPr>
            <p:cNvPr id="8" name="object 6"/>
            <p:cNvSpPr/>
            <p:nvPr/>
          </p:nvSpPr>
          <p:spPr>
            <a:xfrm>
              <a:off x="998220" y="5029199"/>
              <a:ext cx="6057900" cy="2468880"/>
            </a:xfrm>
            <a:custGeom>
              <a:avLst/>
              <a:gdLst/>
              <a:ahLst/>
              <a:cxnLst/>
              <a:rect l="l" t="t" r="r" b="b"/>
              <a:pathLst>
                <a:path w="6057900" h="2468879">
                  <a:moveTo>
                    <a:pt x="0" y="2468880"/>
                  </a:moveTo>
                  <a:lnTo>
                    <a:pt x="6057900" y="2468880"/>
                  </a:lnTo>
                  <a:lnTo>
                    <a:pt x="6057900" y="0"/>
                  </a:lnTo>
                  <a:lnTo>
                    <a:pt x="0" y="0"/>
                  </a:lnTo>
                  <a:lnTo>
                    <a:pt x="0" y="2468880"/>
                  </a:lnTo>
                  <a:close/>
                </a:path>
              </a:pathLst>
            </a:custGeom>
            <a:ln w="38100">
              <a:solidFill>
                <a:srgbClr val="000000"/>
              </a:solidFill>
            </a:ln>
          </p:spPr>
          <p:txBody>
            <a:bodyPr wrap="square" lIns="0" tIns="0" rIns="0" bIns="0" rtlCol="0"/>
            <a:lstStyle/>
            <a:p>
              <a:endParaRPr/>
            </a:p>
          </p:txBody>
        </p:sp>
        <p:sp>
          <p:nvSpPr>
            <p:cNvPr id="9" name="object 7"/>
            <p:cNvSpPr/>
            <p:nvPr/>
          </p:nvSpPr>
          <p:spPr>
            <a:xfrm>
              <a:off x="977662" y="3556178"/>
              <a:ext cx="4594860" cy="60960"/>
            </a:xfrm>
            <a:custGeom>
              <a:avLst/>
              <a:gdLst/>
              <a:ahLst/>
              <a:cxnLst/>
              <a:rect l="l" t="t" r="r" b="b"/>
              <a:pathLst>
                <a:path w="4594860" h="60960">
                  <a:moveTo>
                    <a:pt x="4594860" y="0"/>
                  </a:moveTo>
                  <a:lnTo>
                    <a:pt x="0" y="0"/>
                  </a:lnTo>
                  <a:lnTo>
                    <a:pt x="0" y="60960"/>
                  </a:lnTo>
                  <a:lnTo>
                    <a:pt x="4594860" y="60960"/>
                  </a:lnTo>
                  <a:lnTo>
                    <a:pt x="4594860" y="0"/>
                  </a:lnTo>
                  <a:close/>
                </a:path>
              </a:pathLst>
            </a:custGeom>
            <a:solidFill>
              <a:srgbClr val="D66330"/>
            </a:solidFill>
            <a:ln w="38100">
              <a:solidFill>
                <a:schemeClr val="tx1"/>
              </a:solidFill>
            </a:ln>
          </p:spPr>
          <p:txBody>
            <a:bodyPr wrap="square" lIns="0" tIns="0" rIns="0" bIns="0" rtlCol="0"/>
            <a:lstStyle/>
            <a:p>
              <a:endParaRPr/>
            </a:p>
          </p:txBody>
        </p:sp>
        <p:sp>
          <p:nvSpPr>
            <p:cNvPr id="10" name="object 9"/>
            <p:cNvSpPr/>
            <p:nvPr/>
          </p:nvSpPr>
          <p:spPr>
            <a:xfrm>
              <a:off x="1272540" y="5242560"/>
              <a:ext cx="5577840" cy="1866900"/>
            </a:xfrm>
            <a:custGeom>
              <a:avLst/>
              <a:gdLst/>
              <a:ahLst/>
              <a:cxnLst/>
              <a:rect l="l" t="t" r="r" b="b"/>
              <a:pathLst>
                <a:path w="5577840" h="1866900">
                  <a:moveTo>
                    <a:pt x="0" y="1866900"/>
                  </a:moveTo>
                  <a:lnTo>
                    <a:pt x="5577840" y="1866900"/>
                  </a:lnTo>
                  <a:lnTo>
                    <a:pt x="5577840" y="0"/>
                  </a:lnTo>
                  <a:lnTo>
                    <a:pt x="0" y="0"/>
                  </a:lnTo>
                  <a:lnTo>
                    <a:pt x="0" y="1866900"/>
                  </a:lnTo>
                  <a:close/>
                </a:path>
              </a:pathLst>
            </a:custGeom>
            <a:ln w="38100">
              <a:solidFill>
                <a:srgbClr val="000000"/>
              </a:solidFill>
            </a:ln>
          </p:spPr>
          <p:txBody>
            <a:bodyPr wrap="square" lIns="0" tIns="0" rIns="0" bIns="0" rtlCol="0"/>
            <a:lstStyle/>
            <a:p>
              <a:endParaRPr/>
            </a:p>
          </p:txBody>
        </p:sp>
      </p:grpSp>
      <p:sp>
        <p:nvSpPr>
          <p:cNvPr id="11" name="object 10"/>
          <p:cNvSpPr txBox="1"/>
          <p:nvPr/>
        </p:nvSpPr>
        <p:spPr>
          <a:xfrm>
            <a:off x="1605308" y="3458680"/>
            <a:ext cx="3274060" cy="72263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C45811"/>
                </a:solidFill>
                <a:latin typeface="Arial Black"/>
                <a:cs typeface="Arial Black"/>
              </a:rPr>
              <a:t>Whiteoak</a:t>
            </a:r>
            <a:r>
              <a:rPr sz="2000" spc="-35" dirty="0">
                <a:solidFill>
                  <a:srgbClr val="C45811"/>
                </a:solidFill>
                <a:latin typeface="Arial Black"/>
                <a:cs typeface="Arial Black"/>
              </a:rPr>
              <a:t> </a:t>
            </a:r>
            <a:r>
              <a:rPr sz="2000" spc="-5" dirty="0">
                <a:solidFill>
                  <a:srgbClr val="C45811"/>
                </a:solidFill>
                <a:latin typeface="Arial Black"/>
                <a:cs typeface="Arial Black"/>
              </a:rPr>
              <a:t>School</a:t>
            </a:r>
            <a:r>
              <a:rPr sz="2000" spc="-35" dirty="0">
                <a:solidFill>
                  <a:srgbClr val="C45811"/>
                </a:solidFill>
                <a:latin typeface="Arial Black"/>
                <a:cs typeface="Arial Black"/>
              </a:rPr>
              <a:t> </a:t>
            </a:r>
            <a:r>
              <a:rPr sz="2000" dirty="0">
                <a:solidFill>
                  <a:srgbClr val="C45811"/>
                </a:solidFill>
                <a:latin typeface="Arial Black"/>
                <a:cs typeface="Arial Black"/>
              </a:rPr>
              <a:t>Lagos</a:t>
            </a:r>
            <a:endParaRPr sz="2000" dirty="0">
              <a:latin typeface="Arial Black"/>
              <a:cs typeface="Arial Black"/>
            </a:endParaRPr>
          </a:p>
          <a:p>
            <a:pPr marL="12700">
              <a:lnSpc>
                <a:spcPct val="100000"/>
              </a:lnSpc>
              <a:spcBef>
                <a:spcPts val="1400"/>
              </a:spcBef>
            </a:pPr>
            <a:r>
              <a:rPr sz="1400" dirty="0">
                <a:solidFill>
                  <a:srgbClr val="FFFFFF"/>
                </a:solidFill>
                <a:latin typeface="Arial Black"/>
                <a:cs typeface="Arial Black"/>
              </a:rPr>
              <a:t>January</a:t>
            </a:r>
            <a:r>
              <a:rPr sz="1400" spc="-45" dirty="0">
                <a:solidFill>
                  <a:srgbClr val="FFFFFF"/>
                </a:solidFill>
                <a:latin typeface="Arial Black"/>
                <a:cs typeface="Arial Black"/>
              </a:rPr>
              <a:t> </a:t>
            </a:r>
            <a:r>
              <a:rPr sz="1400" spc="-5" dirty="0">
                <a:solidFill>
                  <a:srgbClr val="FFFFFF"/>
                </a:solidFill>
                <a:latin typeface="Arial Black"/>
                <a:cs typeface="Arial Black"/>
              </a:rPr>
              <a:t>2021</a:t>
            </a:r>
            <a:endParaRPr sz="1400" dirty="0">
              <a:latin typeface="Arial Black"/>
              <a:cs typeface="Arial Black"/>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797" y="5029200"/>
            <a:ext cx="1000820" cy="858127"/>
          </a:xfrm>
          <a:prstGeom prst="rect">
            <a:avLst/>
          </a:prstGeom>
        </p:spPr>
      </p:pic>
    </p:spTree>
    <p:extLst>
      <p:ext uri="{BB962C8B-B14F-4D97-AF65-F5344CB8AC3E}">
        <p14:creationId xmlns:p14="http://schemas.microsoft.com/office/powerpoint/2010/main" val="2543168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620000" cy="1449628"/>
          </a:xfrm>
          <a:prstGeom prst="rect">
            <a:avLst/>
          </a:prstGeom>
        </p:spPr>
        <p:txBody>
          <a:bodyPr wrap="square">
            <a:spAutoFit/>
          </a:bodyPr>
          <a:lstStyle/>
          <a:p>
            <a:pPr marL="12700" marR="209550">
              <a:lnSpc>
                <a:spcPct val="105000"/>
              </a:lnSpc>
              <a:spcBef>
                <a:spcPts val="20"/>
              </a:spcBef>
            </a:pPr>
            <a:r>
              <a:rPr lang="en-US" sz="1200" spc="-5" dirty="0" smtClean="0">
                <a:latin typeface="Century Gothic"/>
                <a:cs typeface="Century Gothic"/>
              </a:rPr>
              <a:t>attended </a:t>
            </a:r>
            <a:r>
              <a:rPr lang="en-US" sz="1200" dirty="0" smtClean="0">
                <a:latin typeface="Century Gothic"/>
                <a:cs typeface="Century Gothic"/>
              </a:rPr>
              <a:t>several courses </a:t>
            </a:r>
            <a:r>
              <a:rPr lang="en-US" sz="1200" spc="-5" dirty="0" smtClean="0">
                <a:latin typeface="Century Gothic"/>
                <a:cs typeface="Century Gothic"/>
              </a:rPr>
              <a:t>and programs including the </a:t>
            </a:r>
            <a:r>
              <a:rPr lang="en-US" sz="1200" dirty="0" smtClean="0">
                <a:latin typeface="Century Gothic"/>
                <a:cs typeface="Century Gothic"/>
              </a:rPr>
              <a:t>‘Senior </a:t>
            </a:r>
            <a:r>
              <a:rPr lang="en-US" sz="1200" spc="-375" dirty="0" smtClean="0">
                <a:latin typeface="Century Gothic"/>
                <a:cs typeface="Century Gothic"/>
              </a:rPr>
              <a:t> </a:t>
            </a:r>
            <a:r>
              <a:rPr lang="en-US" sz="1200" spc="-5" dirty="0" smtClean="0">
                <a:latin typeface="Century Gothic"/>
                <a:cs typeface="Century Gothic"/>
              </a:rPr>
              <a:t>Management</a:t>
            </a:r>
            <a:r>
              <a:rPr lang="en-US" sz="1200" spc="-15" dirty="0" smtClean="0">
                <a:latin typeface="Century Gothic"/>
                <a:cs typeface="Century Gothic"/>
              </a:rPr>
              <a:t> </a:t>
            </a:r>
            <a:r>
              <a:rPr lang="en-US" sz="1200" dirty="0" err="1" smtClean="0">
                <a:latin typeface="Century Gothic"/>
                <a:cs typeface="Century Gothic"/>
              </a:rPr>
              <a:t>Programme</a:t>
            </a:r>
            <a:r>
              <a:rPr lang="en-US" sz="1200" dirty="0" smtClean="0">
                <a:latin typeface="Century Gothic"/>
                <a:cs typeface="Century Gothic"/>
              </a:rPr>
              <a:t>’ SMP</a:t>
            </a:r>
            <a:r>
              <a:rPr lang="en-US" sz="1200" spc="-10" dirty="0" smtClean="0">
                <a:latin typeface="Century Gothic"/>
                <a:cs typeface="Century Gothic"/>
              </a:rPr>
              <a:t> </a:t>
            </a:r>
            <a:r>
              <a:rPr lang="en-US" sz="1200" spc="-5" dirty="0" smtClean="0">
                <a:latin typeface="Century Gothic"/>
                <a:cs typeface="Century Gothic"/>
              </a:rPr>
              <a:t>at</a:t>
            </a:r>
            <a:r>
              <a:rPr lang="en-US" sz="1200" spc="-25" dirty="0" smtClean="0">
                <a:latin typeface="Century Gothic"/>
                <a:cs typeface="Century Gothic"/>
              </a:rPr>
              <a:t> </a:t>
            </a:r>
            <a:r>
              <a:rPr lang="en-US" sz="1200" dirty="0" smtClean="0">
                <a:latin typeface="Century Gothic"/>
                <a:cs typeface="Century Gothic"/>
              </a:rPr>
              <a:t>Lagos</a:t>
            </a:r>
            <a:r>
              <a:rPr lang="en-US" sz="1200" spc="-5" dirty="0" smtClean="0">
                <a:latin typeface="Century Gothic"/>
                <a:cs typeface="Century Gothic"/>
              </a:rPr>
              <a:t> Business</a:t>
            </a:r>
            <a:r>
              <a:rPr lang="en-US" sz="1200" spc="-10" dirty="0" smtClean="0">
                <a:latin typeface="Century Gothic"/>
                <a:cs typeface="Century Gothic"/>
              </a:rPr>
              <a:t> </a:t>
            </a:r>
            <a:r>
              <a:rPr lang="en-US" sz="1200" spc="-5" dirty="0" smtClean="0">
                <a:latin typeface="Century Gothic"/>
                <a:cs typeface="Century Gothic"/>
              </a:rPr>
              <a:t>School.</a:t>
            </a:r>
            <a:endParaRPr lang="en-US" sz="1200" dirty="0" smtClean="0">
              <a:latin typeface="Century Gothic"/>
              <a:cs typeface="Century Gothic"/>
            </a:endParaRPr>
          </a:p>
          <a:p>
            <a:pPr marL="12700" marR="23495">
              <a:lnSpc>
                <a:spcPct val="105000"/>
              </a:lnSpc>
              <a:spcBef>
                <a:spcPts val="35"/>
              </a:spcBef>
            </a:pPr>
            <a:r>
              <a:rPr lang="en-US" sz="1200" spc="-5" dirty="0" smtClean="0">
                <a:latin typeface="Century Gothic"/>
                <a:cs typeface="Century Gothic"/>
              </a:rPr>
              <a:t>She </a:t>
            </a:r>
            <a:r>
              <a:rPr lang="en-US" sz="1200" spc="5" dirty="0" smtClean="0">
                <a:latin typeface="Century Gothic"/>
                <a:cs typeface="Century Gothic"/>
              </a:rPr>
              <a:t>is </a:t>
            </a:r>
            <a:r>
              <a:rPr lang="en-US" sz="1200" dirty="0" smtClean="0">
                <a:latin typeface="Century Gothic"/>
                <a:cs typeface="Century Gothic"/>
              </a:rPr>
              <a:t>a </a:t>
            </a:r>
            <a:r>
              <a:rPr lang="en-US" sz="1200" spc="-5" dirty="0" smtClean="0">
                <a:latin typeface="Century Gothic"/>
                <a:cs typeface="Century Gothic"/>
              </a:rPr>
              <a:t>mother </a:t>
            </a:r>
            <a:r>
              <a:rPr lang="en-US" sz="1200" dirty="0" smtClean="0">
                <a:latin typeface="Century Gothic"/>
                <a:cs typeface="Century Gothic"/>
              </a:rPr>
              <a:t>of two </a:t>
            </a:r>
            <a:r>
              <a:rPr lang="en-US" sz="1200" spc="-5" dirty="0" smtClean="0">
                <a:latin typeface="Century Gothic"/>
                <a:cs typeface="Century Gothic"/>
              </a:rPr>
              <a:t>and </a:t>
            </a:r>
            <a:r>
              <a:rPr lang="en-US" sz="1200" spc="5" dirty="0" smtClean="0">
                <a:latin typeface="Century Gothic"/>
                <a:cs typeface="Century Gothic"/>
              </a:rPr>
              <a:t>is </a:t>
            </a:r>
            <a:r>
              <a:rPr lang="en-US" sz="1200" spc="-5" dirty="0" smtClean="0">
                <a:latin typeface="Century Gothic"/>
                <a:cs typeface="Century Gothic"/>
              </a:rPr>
              <a:t>dedicated to the </a:t>
            </a:r>
            <a:r>
              <a:rPr lang="en-US" sz="1200" dirty="0" smtClean="0">
                <a:latin typeface="Century Gothic"/>
                <a:cs typeface="Century Gothic"/>
              </a:rPr>
              <a:t>development of </a:t>
            </a:r>
            <a:r>
              <a:rPr lang="en-US" sz="1200" spc="-375" dirty="0" smtClean="0">
                <a:latin typeface="Century Gothic"/>
                <a:cs typeface="Century Gothic"/>
              </a:rPr>
              <a:t> </a:t>
            </a:r>
            <a:r>
              <a:rPr lang="en-US" sz="1200" spc="-5" dirty="0" smtClean="0">
                <a:latin typeface="Century Gothic"/>
                <a:cs typeface="Century Gothic"/>
              </a:rPr>
              <a:t>children.</a:t>
            </a:r>
            <a:endParaRPr lang="en-US" sz="1200" dirty="0" smtClean="0">
              <a:latin typeface="Century Gothic"/>
              <a:cs typeface="Century Gothic"/>
            </a:endParaRPr>
          </a:p>
          <a:p>
            <a:pPr marL="12700" marR="5080">
              <a:lnSpc>
                <a:spcPct val="105400"/>
              </a:lnSpc>
              <a:spcBef>
                <a:spcPts val="40"/>
              </a:spcBef>
            </a:pPr>
            <a:r>
              <a:rPr lang="en-US" sz="1200" spc="5" dirty="0" smtClean="0">
                <a:latin typeface="Century Gothic"/>
                <a:cs typeface="Century Gothic"/>
              </a:rPr>
              <a:t>As</a:t>
            </a:r>
            <a:r>
              <a:rPr lang="en-US" sz="1200" spc="-10" dirty="0" smtClean="0">
                <a:latin typeface="Century Gothic"/>
                <a:cs typeface="Century Gothic"/>
              </a:rPr>
              <a:t> </a:t>
            </a:r>
            <a:r>
              <a:rPr lang="en-US" sz="1200" dirty="0" smtClean="0">
                <a:latin typeface="Century Gothic"/>
                <a:cs typeface="Century Gothic"/>
              </a:rPr>
              <a:t>a</a:t>
            </a:r>
            <a:r>
              <a:rPr lang="en-US" sz="1200" spc="5" dirty="0" smtClean="0">
                <a:latin typeface="Century Gothic"/>
                <a:cs typeface="Century Gothic"/>
              </a:rPr>
              <a:t> </a:t>
            </a:r>
            <a:r>
              <a:rPr lang="en-US" sz="1200" spc="-5" dirty="0" smtClean="0">
                <a:latin typeface="Century Gothic"/>
                <a:cs typeface="Century Gothic"/>
              </a:rPr>
              <a:t>Board Director overseeing</a:t>
            </a:r>
            <a:r>
              <a:rPr lang="en-US" sz="1200" spc="5" dirty="0" smtClean="0">
                <a:latin typeface="Century Gothic"/>
                <a:cs typeface="Century Gothic"/>
              </a:rPr>
              <a:t> </a:t>
            </a:r>
            <a:r>
              <a:rPr lang="en-US" sz="1200" spc="-5" dirty="0" smtClean="0">
                <a:latin typeface="Century Gothic"/>
                <a:cs typeface="Century Gothic"/>
              </a:rPr>
              <a:t>Finance </a:t>
            </a:r>
            <a:r>
              <a:rPr lang="en-US" sz="1200" dirty="0" smtClean="0">
                <a:latin typeface="Century Gothic"/>
                <a:cs typeface="Century Gothic"/>
              </a:rPr>
              <a:t>&amp;</a:t>
            </a:r>
            <a:r>
              <a:rPr lang="en-US" sz="1200" spc="-10" dirty="0" smtClean="0">
                <a:latin typeface="Century Gothic"/>
                <a:cs typeface="Century Gothic"/>
              </a:rPr>
              <a:t> </a:t>
            </a:r>
            <a:r>
              <a:rPr lang="en-US" sz="1200" dirty="0" smtClean="0">
                <a:latin typeface="Century Gothic"/>
                <a:cs typeface="Century Gothic"/>
              </a:rPr>
              <a:t>Media</a:t>
            </a:r>
            <a:r>
              <a:rPr lang="en-US" sz="1200" spc="5" dirty="0" smtClean="0">
                <a:latin typeface="Century Gothic"/>
                <a:cs typeface="Century Gothic"/>
              </a:rPr>
              <a:t> </a:t>
            </a:r>
            <a:r>
              <a:rPr lang="en-US" sz="1200" spc="-5" dirty="0" smtClean="0">
                <a:latin typeface="Century Gothic"/>
                <a:cs typeface="Century Gothic"/>
              </a:rPr>
              <a:t>she</a:t>
            </a:r>
            <a:r>
              <a:rPr lang="en-US" sz="1200" dirty="0" smtClean="0">
                <a:latin typeface="Century Gothic"/>
                <a:cs typeface="Century Gothic"/>
              </a:rPr>
              <a:t> </a:t>
            </a:r>
            <a:r>
              <a:rPr lang="en-US" sz="1200" spc="-5" dirty="0" smtClean="0">
                <a:latin typeface="Century Gothic"/>
                <a:cs typeface="Century Gothic"/>
              </a:rPr>
              <a:t>will</a:t>
            </a:r>
            <a:r>
              <a:rPr lang="en-US" sz="1200" spc="5" dirty="0" smtClean="0">
                <a:latin typeface="Century Gothic"/>
                <a:cs typeface="Century Gothic"/>
              </a:rPr>
              <a:t> </a:t>
            </a:r>
            <a:r>
              <a:rPr lang="en-US" sz="1200" spc="-5" dirty="0" smtClean="0">
                <a:latin typeface="Century Gothic"/>
                <a:cs typeface="Century Gothic"/>
              </a:rPr>
              <a:t>ensure </a:t>
            </a:r>
            <a:r>
              <a:rPr lang="en-US" sz="1200" spc="-375" dirty="0" smtClean="0">
                <a:latin typeface="Century Gothic"/>
                <a:cs typeface="Century Gothic"/>
              </a:rPr>
              <a:t> </a:t>
            </a:r>
            <a:r>
              <a:rPr lang="en-US" sz="1200" spc="-5" dirty="0" smtClean="0">
                <a:latin typeface="Century Gothic"/>
                <a:cs typeface="Century Gothic"/>
              </a:rPr>
              <a:t>the business</a:t>
            </a:r>
            <a:r>
              <a:rPr lang="en-US" sz="1200" spc="-10" dirty="0" smtClean="0">
                <a:latin typeface="Century Gothic"/>
                <a:cs typeface="Century Gothic"/>
              </a:rPr>
              <a:t> </a:t>
            </a:r>
            <a:r>
              <a:rPr lang="en-US" sz="1200" dirty="0" smtClean="0">
                <a:latin typeface="Century Gothic"/>
                <a:cs typeface="Century Gothic"/>
              </a:rPr>
              <a:t>side</a:t>
            </a:r>
            <a:r>
              <a:rPr lang="en-US" sz="1200" spc="-10" dirty="0" smtClean="0">
                <a:latin typeface="Century Gothic"/>
                <a:cs typeface="Century Gothic"/>
              </a:rPr>
              <a:t> </a:t>
            </a:r>
            <a:r>
              <a:rPr lang="en-US" sz="1200" dirty="0" smtClean="0">
                <a:latin typeface="Century Gothic"/>
                <a:cs typeface="Century Gothic"/>
              </a:rPr>
              <a:t>of</a:t>
            </a:r>
            <a:r>
              <a:rPr lang="en-US" sz="1200" spc="5" dirty="0" smtClean="0">
                <a:latin typeface="Century Gothic"/>
                <a:cs typeface="Century Gothic"/>
              </a:rPr>
              <a:t> </a:t>
            </a:r>
            <a:r>
              <a:rPr lang="en-US" sz="1200" spc="-5" dirty="0" smtClean="0">
                <a:latin typeface="Century Gothic"/>
                <a:cs typeface="Century Gothic"/>
              </a:rPr>
              <a:t>the </a:t>
            </a:r>
            <a:r>
              <a:rPr lang="en-US" sz="1200" dirty="0" smtClean="0">
                <a:latin typeface="Century Gothic"/>
                <a:cs typeface="Century Gothic"/>
              </a:rPr>
              <a:t>school</a:t>
            </a:r>
            <a:r>
              <a:rPr lang="en-US" sz="1200" spc="10" dirty="0" smtClean="0">
                <a:latin typeface="Century Gothic"/>
                <a:cs typeface="Century Gothic"/>
              </a:rPr>
              <a:t> </a:t>
            </a:r>
            <a:r>
              <a:rPr lang="en-US" sz="1200" spc="-5" dirty="0" smtClean="0">
                <a:latin typeface="Century Gothic"/>
                <a:cs typeface="Century Gothic"/>
              </a:rPr>
              <a:t>remains</a:t>
            </a:r>
            <a:r>
              <a:rPr lang="en-US" sz="1200" spc="-10" dirty="0" smtClean="0">
                <a:latin typeface="Century Gothic"/>
                <a:cs typeface="Century Gothic"/>
              </a:rPr>
              <a:t> </a:t>
            </a:r>
            <a:r>
              <a:rPr lang="en-US" sz="1200" spc="-5" dirty="0" smtClean="0">
                <a:latin typeface="Century Gothic"/>
                <a:cs typeface="Century Gothic"/>
              </a:rPr>
              <a:t>healthy</a:t>
            </a:r>
            <a:r>
              <a:rPr lang="en-US" sz="1200" spc="5" dirty="0" smtClean="0">
                <a:latin typeface="Century Gothic"/>
                <a:cs typeface="Century Gothic"/>
              </a:rPr>
              <a:t> </a:t>
            </a:r>
            <a:r>
              <a:rPr lang="en-US" sz="1200" spc="-5" dirty="0" smtClean="0">
                <a:latin typeface="Century Gothic"/>
                <a:cs typeface="Century Gothic"/>
              </a:rPr>
              <a:t>and</a:t>
            </a:r>
            <a:r>
              <a:rPr lang="en-US" sz="1200" spc="-10" dirty="0" smtClean="0">
                <a:latin typeface="Century Gothic"/>
                <a:cs typeface="Century Gothic"/>
              </a:rPr>
              <a:t> </a:t>
            </a:r>
            <a:r>
              <a:rPr lang="en-US" sz="1200" spc="-5" dirty="0" smtClean="0">
                <a:latin typeface="Century Gothic"/>
                <a:cs typeface="Century Gothic"/>
              </a:rPr>
              <a:t>the </a:t>
            </a:r>
            <a:r>
              <a:rPr lang="en-US" sz="1200" dirty="0" smtClean="0">
                <a:latin typeface="Century Gothic"/>
                <a:cs typeface="Century Gothic"/>
              </a:rPr>
              <a:t> </a:t>
            </a:r>
            <a:r>
              <a:rPr lang="en-US" sz="1200" spc="-5" dirty="0" smtClean="0">
                <a:latin typeface="Century Gothic"/>
                <a:cs typeface="Century Gothic"/>
              </a:rPr>
              <a:t>institution </a:t>
            </a:r>
            <a:r>
              <a:rPr lang="en-US" sz="1200" dirty="0" smtClean="0">
                <a:latin typeface="Century Gothic"/>
                <a:cs typeface="Century Gothic"/>
              </a:rPr>
              <a:t>remains a </a:t>
            </a:r>
            <a:r>
              <a:rPr lang="en-US" sz="1200" spc="-5" dirty="0" smtClean="0">
                <a:latin typeface="Century Gothic"/>
                <a:cs typeface="Century Gothic"/>
              </a:rPr>
              <a:t>going </a:t>
            </a:r>
            <a:r>
              <a:rPr lang="en-US" sz="1200" dirty="0" smtClean="0">
                <a:latin typeface="Century Gothic"/>
                <a:cs typeface="Century Gothic"/>
              </a:rPr>
              <a:t>concern with </a:t>
            </a:r>
            <a:r>
              <a:rPr lang="en-US" sz="1200" spc="-5" dirty="0" smtClean="0">
                <a:latin typeface="Century Gothic"/>
                <a:cs typeface="Century Gothic"/>
              </a:rPr>
              <a:t>sustained growth. </a:t>
            </a:r>
            <a:r>
              <a:rPr lang="en-US" sz="1200" dirty="0" smtClean="0">
                <a:latin typeface="Century Gothic"/>
                <a:cs typeface="Century Gothic"/>
              </a:rPr>
              <a:t>She </a:t>
            </a:r>
            <a:r>
              <a:rPr lang="en-US" sz="1200" spc="5" dirty="0" smtClean="0">
                <a:latin typeface="Century Gothic"/>
                <a:cs typeface="Century Gothic"/>
              </a:rPr>
              <a:t> </a:t>
            </a:r>
            <a:r>
              <a:rPr lang="en-US" sz="1200" spc="-5" dirty="0" smtClean="0">
                <a:latin typeface="Century Gothic"/>
                <a:cs typeface="Century Gothic"/>
              </a:rPr>
              <a:t>will</a:t>
            </a:r>
            <a:r>
              <a:rPr lang="en-US" sz="1200" dirty="0" smtClean="0">
                <a:latin typeface="Century Gothic"/>
                <a:cs typeface="Century Gothic"/>
              </a:rPr>
              <a:t> </a:t>
            </a:r>
            <a:r>
              <a:rPr lang="en-US" sz="1200" spc="-5" dirty="0" smtClean="0">
                <a:latin typeface="Century Gothic"/>
                <a:cs typeface="Century Gothic"/>
              </a:rPr>
              <a:t>also</a:t>
            </a:r>
            <a:r>
              <a:rPr lang="en-US" sz="1200" dirty="0" smtClean="0">
                <a:latin typeface="Century Gothic"/>
                <a:cs typeface="Century Gothic"/>
              </a:rPr>
              <a:t> make </a:t>
            </a:r>
            <a:r>
              <a:rPr lang="en-US" sz="1200" spc="-5" dirty="0" smtClean="0">
                <a:latin typeface="Century Gothic"/>
                <a:cs typeface="Century Gothic"/>
              </a:rPr>
              <a:t>sure the </a:t>
            </a:r>
            <a:r>
              <a:rPr lang="en-US" sz="1200" dirty="0" smtClean="0">
                <a:latin typeface="Century Gothic"/>
                <a:cs typeface="Century Gothic"/>
              </a:rPr>
              <a:t>school</a:t>
            </a:r>
            <a:r>
              <a:rPr lang="en-US" sz="1200" spc="10" dirty="0" smtClean="0">
                <a:latin typeface="Century Gothic"/>
                <a:cs typeface="Century Gothic"/>
              </a:rPr>
              <a:t> </a:t>
            </a:r>
            <a:r>
              <a:rPr lang="en-US" sz="1200" spc="-5" dirty="0" smtClean="0">
                <a:latin typeface="Century Gothic"/>
                <a:cs typeface="Century Gothic"/>
              </a:rPr>
              <a:t>becomes</a:t>
            </a:r>
            <a:r>
              <a:rPr lang="en-US" sz="1200" spc="-10" dirty="0" smtClean="0">
                <a:latin typeface="Century Gothic"/>
                <a:cs typeface="Century Gothic"/>
              </a:rPr>
              <a:t> </a:t>
            </a:r>
            <a:r>
              <a:rPr lang="en-US" sz="1200" dirty="0" smtClean="0">
                <a:latin typeface="Century Gothic"/>
                <a:cs typeface="Century Gothic"/>
              </a:rPr>
              <a:t>a</a:t>
            </a:r>
            <a:r>
              <a:rPr lang="en-US" sz="1200" spc="5" dirty="0" smtClean="0">
                <a:latin typeface="Century Gothic"/>
                <a:cs typeface="Century Gothic"/>
              </a:rPr>
              <a:t> </a:t>
            </a:r>
            <a:r>
              <a:rPr lang="en-US" sz="1200" spc="-5" dirty="0" smtClean="0">
                <a:latin typeface="Century Gothic"/>
                <a:cs typeface="Century Gothic"/>
              </a:rPr>
              <a:t>known</a:t>
            </a:r>
            <a:r>
              <a:rPr lang="en-US" sz="1200" spc="-10" dirty="0" smtClean="0">
                <a:latin typeface="Century Gothic"/>
                <a:cs typeface="Century Gothic"/>
              </a:rPr>
              <a:t> </a:t>
            </a:r>
            <a:r>
              <a:rPr lang="en-US" sz="1200" spc="-5" dirty="0" smtClean="0">
                <a:latin typeface="Century Gothic"/>
                <a:cs typeface="Century Gothic"/>
              </a:rPr>
              <a:t>brand</a:t>
            </a:r>
            <a:r>
              <a:rPr lang="en-US" sz="1200" spc="-10" dirty="0" smtClean="0">
                <a:latin typeface="Century Gothic"/>
                <a:cs typeface="Century Gothic"/>
              </a:rPr>
              <a:t> </a:t>
            </a:r>
            <a:r>
              <a:rPr lang="en-US" sz="1200" spc="-5" dirty="0" smtClean="0">
                <a:latin typeface="Century Gothic"/>
                <a:cs typeface="Century Gothic"/>
              </a:rPr>
              <a:t>and </a:t>
            </a:r>
            <a:r>
              <a:rPr lang="en-US" sz="1200" dirty="0" smtClean="0">
                <a:latin typeface="Century Gothic"/>
                <a:cs typeface="Century Gothic"/>
              </a:rPr>
              <a:t> </a:t>
            </a:r>
            <a:r>
              <a:rPr lang="en-US" sz="1200" spc="-5" dirty="0" smtClean="0">
                <a:latin typeface="Century Gothic"/>
                <a:cs typeface="Century Gothic"/>
              </a:rPr>
              <a:t>projected</a:t>
            </a:r>
            <a:r>
              <a:rPr lang="en-US" sz="1200" spc="-10" dirty="0" smtClean="0">
                <a:latin typeface="Century Gothic"/>
                <a:cs typeface="Century Gothic"/>
              </a:rPr>
              <a:t> </a:t>
            </a:r>
            <a:r>
              <a:rPr lang="en-US" sz="1200" spc="-5" dirty="0" smtClean="0">
                <a:latin typeface="Century Gothic"/>
                <a:cs typeface="Century Gothic"/>
              </a:rPr>
              <a:t>positively</a:t>
            </a:r>
            <a:r>
              <a:rPr lang="en-US" sz="1200" spc="-15" dirty="0" smtClean="0">
                <a:latin typeface="Century Gothic"/>
                <a:cs typeface="Century Gothic"/>
              </a:rPr>
              <a:t> </a:t>
            </a:r>
            <a:r>
              <a:rPr lang="en-US" sz="1200" spc="5" dirty="0" smtClean="0">
                <a:latin typeface="Century Gothic"/>
                <a:cs typeface="Century Gothic"/>
              </a:rPr>
              <a:t>in</a:t>
            </a:r>
            <a:r>
              <a:rPr lang="en-US" sz="1200" spc="-10" dirty="0" smtClean="0">
                <a:latin typeface="Century Gothic"/>
                <a:cs typeface="Century Gothic"/>
              </a:rPr>
              <a:t> </a:t>
            </a:r>
            <a:r>
              <a:rPr lang="en-US" sz="1200" spc="-5" dirty="0" smtClean="0">
                <a:latin typeface="Century Gothic"/>
                <a:cs typeface="Century Gothic"/>
              </a:rPr>
              <a:t>the </a:t>
            </a:r>
            <a:r>
              <a:rPr lang="en-US" sz="1200" dirty="0" smtClean="0">
                <a:latin typeface="Century Gothic"/>
                <a:cs typeface="Century Gothic"/>
              </a:rPr>
              <a:t>public</a:t>
            </a:r>
            <a:r>
              <a:rPr lang="en-US" sz="1200" spc="-15" dirty="0" smtClean="0">
                <a:latin typeface="Century Gothic"/>
                <a:cs typeface="Century Gothic"/>
              </a:rPr>
              <a:t> </a:t>
            </a:r>
            <a:r>
              <a:rPr lang="en-US" sz="1200" dirty="0" smtClean="0">
                <a:latin typeface="Century Gothic"/>
                <a:cs typeface="Century Gothic"/>
              </a:rPr>
              <a:t>domain.</a:t>
            </a:r>
          </a:p>
          <a:p>
            <a:pPr marL="12700" marR="5080">
              <a:lnSpc>
                <a:spcPct val="105400"/>
              </a:lnSpc>
              <a:spcBef>
                <a:spcPts val="40"/>
              </a:spcBef>
            </a:pPr>
            <a:endParaRPr lang="en-US" sz="1200" dirty="0" smtClean="0">
              <a:latin typeface="Century Gothic"/>
              <a:cs typeface="Century Gothic"/>
            </a:endParaRPr>
          </a:p>
        </p:txBody>
      </p:sp>
    </p:spTree>
    <p:extLst>
      <p:ext uri="{BB962C8B-B14F-4D97-AF65-F5344CB8AC3E}">
        <p14:creationId xmlns:p14="http://schemas.microsoft.com/office/powerpoint/2010/main" val="235730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908" y="228600"/>
            <a:ext cx="7696200" cy="2797112"/>
          </a:xfrm>
          <a:prstGeom prst="rect">
            <a:avLst/>
          </a:prstGeom>
        </p:spPr>
        <p:txBody>
          <a:bodyPr wrap="square">
            <a:spAutoFit/>
          </a:bodyPr>
          <a:lstStyle/>
          <a:p>
            <a:pPr marL="449580" algn="ctr">
              <a:lnSpc>
                <a:spcPct val="100000"/>
              </a:lnSpc>
              <a:spcBef>
                <a:spcPts val="100"/>
              </a:spcBef>
            </a:pPr>
            <a:r>
              <a:rPr lang="en-US" sz="2800" spc="-5" dirty="0" smtClean="0">
                <a:latin typeface="Century Gothic"/>
                <a:cs typeface="Century Gothic"/>
              </a:rPr>
              <a:t>Product</a:t>
            </a:r>
            <a:r>
              <a:rPr lang="en-US" sz="2800" spc="-20" dirty="0" smtClean="0">
                <a:latin typeface="Century Gothic"/>
                <a:cs typeface="Century Gothic"/>
              </a:rPr>
              <a:t> </a:t>
            </a:r>
            <a:r>
              <a:rPr lang="en-US" sz="2800" spc="-5" dirty="0" smtClean="0">
                <a:latin typeface="Century Gothic"/>
                <a:cs typeface="Century Gothic"/>
              </a:rPr>
              <a:t>Overview</a:t>
            </a:r>
            <a:endParaRPr lang="en-US" sz="2800" dirty="0" smtClean="0">
              <a:latin typeface="Century Gothic"/>
              <a:cs typeface="Century Gothic"/>
            </a:endParaRPr>
          </a:p>
          <a:p>
            <a:pPr marL="12700">
              <a:lnSpc>
                <a:spcPct val="100000"/>
              </a:lnSpc>
              <a:spcBef>
                <a:spcPts val="1060"/>
              </a:spcBef>
            </a:pPr>
            <a:r>
              <a:rPr lang="en-US" sz="1200" b="1" dirty="0" smtClean="0">
                <a:latin typeface="Century Gothic"/>
                <a:cs typeface="Century Gothic"/>
              </a:rPr>
              <a:t>The </a:t>
            </a:r>
            <a:r>
              <a:rPr lang="en-US" sz="1200" b="1" spc="-5" dirty="0" smtClean="0">
                <a:latin typeface="Century Gothic"/>
                <a:cs typeface="Century Gothic"/>
              </a:rPr>
              <a:t>Early Years Foundation</a:t>
            </a:r>
            <a:r>
              <a:rPr lang="en-US" sz="1200" b="1" spc="5" dirty="0" smtClean="0">
                <a:latin typeface="Century Gothic"/>
                <a:cs typeface="Century Gothic"/>
              </a:rPr>
              <a:t> </a:t>
            </a:r>
            <a:r>
              <a:rPr lang="en-US" sz="1200" b="1" dirty="0" smtClean="0">
                <a:latin typeface="Century Gothic"/>
                <a:cs typeface="Century Gothic"/>
              </a:rPr>
              <a:t>Stage</a:t>
            </a:r>
            <a:r>
              <a:rPr lang="en-US" sz="1200" b="1" spc="-10" dirty="0" smtClean="0">
                <a:latin typeface="Century Gothic"/>
                <a:cs typeface="Century Gothic"/>
              </a:rPr>
              <a:t> </a:t>
            </a:r>
            <a:r>
              <a:rPr lang="en-US" sz="1200" b="1" spc="-5" dirty="0" smtClean="0">
                <a:latin typeface="Century Gothic"/>
                <a:cs typeface="Century Gothic"/>
              </a:rPr>
              <a:t>(EYFS)</a:t>
            </a:r>
            <a:endParaRPr lang="en-US" sz="1200" dirty="0" smtClean="0">
              <a:latin typeface="Century Gothic"/>
              <a:cs typeface="Century Gothic"/>
            </a:endParaRPr>
          </a:p>
          <a:p>
            <a:pPr marL="12700" marR="98425">
              <a:lnSpc>
                <a:spcPct val="105000"/>
              </a:lnSpc>
              <a:spcBef>
                <a:spcPts val="45"/>
              </a:spcBef>
            </a:pPr>
            <a:r>
              <a:rPr lang="en-US" sz="1200" dirty="0" smtClean="0">
                <a:latin typeface="Century Gothic"/>
                <a:cs typeface="Century Gothic"/>
              </a:rPr>
              <a:t>This </a:t>
            </a:r>
            <a:r>
              <a:rPr lang="en-US" sz="1200" spc="5" dirty="0" smtClean="0">
                <a:latin typeface="Century Gothic"/>
                <a:cs typeface="Century Gothic"/>
              </a:rPr>
              <a:t>is </a:t>
            </a:r>
            <a:r>
              <a:rPr lang="en-US" sz="1200" spc="-5" dirty="0" smtClean="0">
                <a:latin typeface="Century Gothic"/>
                <a:cs typeface="Century Gothic"/>
              </a:rPr>
              <a:t>the </a:t>
            </a:r>
            <a:r>
              <a:rPr lang="en-US" sz="1200" dirty="0" smtClean="0">
                <a:latin typeface="Century Gothic"/>
                <a:cs typeface="Century Gothic"/>
              </a:rPr>
              <a:t>Curriculum for </a:t>
            </a:r>
            <a:r>
              <a:rPr lang="en-US" sz="1200" spc="-5" dirty="0" smtClean="0">
                <a:latin typeface="Century Gothic"/>
                <a:cs typeface="Century Gothic"/>
              </a:rPr>
              <a:t>children from birth to 5. </a:t>
            </a:r>
            <a:r>
              <a:rPr lang="en-US" sz="1200" spc="5" dirty="0" smtClean="0">
                <a:latin typeface="Century Gothic"/>
                <a:cs typeface="Century Gothic"/>
              </a:rPr>
              <a:t>At </a:t>
            </a:r>
            <a:r>
              <a:rPr lang="en-US" sz="1200" spc="-5" dirty="0" err="1" smtClean="0">
                <a:latin typeface="Century Gothic"/>
                <a:cs typeface="Century Gothic"/>
              </a:rPr>
              <a:t>Whiteoak</a:t>
            </a:r>
            <a:r>
              <a:rPr lang="en-US" sz="1200" spc="-5" dirty="0" smtClean="0">
                <a:latin typeface="Century Gothic"/>
                <a:cs typeface="Century Gothic"/>
              </a:rPr>
              <a:t> </a:t>
            </a:r>
            <a:r>
              <a:rPr lang="en-US" sz="1200" dirty="0" smtClean="0">
                <a:latin typeface="Century Gothic"/>
                <a:cs typeface="Century Gothic"/>
              </a:rPr>
              <a:t> school. This </a:t>
            </a:r>
            <a:r>
              <a:rPr lang="en-US" sz="1200" spc="-5" dirty="0" smtClean="0">
                <a:latin typeface="Century Gothic"/>
                <a:cs typeface="Century Gothic"/>
              </a:rPr>
              <a:t>guides the </a:t>
            </a:r>
            <a:r>
              <a:rPr lang="en-US" sz="1200" dirty="0" smtClean="0">
                <a:latin typeface="Century Gothic"/>
                <a:cs typeface="Century Gothic"/>
              </a:rPr>
              <a:t>teaching </a:t>
            </a:r>
            <a:r>
              <a:rPr lang="en-US" sz="1200" spc="-10" dirty="0" smtClean="0">
                <a:latin typeface="Century Gothic"/>
                <a:cs typeface="Century Gothic"/>
              </a:rPr>
              <a:t>and </a:t>
            </a:r>
            <a:r>
              <a:rPr lang="en-US" sz="1200" spc="-5" dirty="0" smtClean="0">
                <a:latin typeface="Century Gothic"/>
                <a:cs typeface="Century Gothic"/>
              </a:rPr>
              <a:t>learning </a:t>
            </a:r>
            <a:r>
              <a:rPr lang="en-US" sz="1200" spc="5" dirty="0" smtClean="0">
                <a:latin typeface="Century Gothic"/>
                <a:cs typeface="Century Gothic"/>
              </a:rPr>
              <a:t>in </a:t>
            </a:r>
            <a:r>
              <a:rPr lang="en-US" sz="1200" spc="-5" dirty="0" smtClean="0">
                <a:latin typeface="Century Gothic"/>
                <a:cs typeface="Century Gothic"/>
              </a:rPr>
              <a:t>from Acorns all </a:t>
            </a:r>
            <a:r>
              <a:rPr lang="en-US" sz="1200" spc="-375" dirty="0" smtClean="0">
                <a:latin typeface="Century Gothic"/>
                <a:cs typeface="Century Gothic"/>
              </a:rPr>
              <a:t> </a:t>
            </a:r>
            <a:r>
              <a:rPr lang="en-US" sz="1200" spc="-5" dirty="0" smtClean="0">
                <a:latin typeface="Century Gothic"/>
                <a:cs typeface="Century Gothic"/>
              </a:rPr>
              <a:t>the</a:t>
            </a:r>
            <a:r>
              <a:rPr lang="en-US" sz="1200" spc="-10" dirty="0" smtClean="0">
                <a:latin typeface="Century Gothic"/>
                <a:cs typeface="Century Gothic"/>
              </a:rPr>
              <a:t> </a:t>
            </a:r>
            <a:r>
              <a:rPr lang="en-US" sz="1200" dirty="0" smtClean="0">
                <a:latin typeface="Century Gothic"/>
                <a:cs typeface="Century Gothic"/>
              </a:rPr>
              <a:t>way</a:t>
            </a:r>
            <a:r>
              <a:rPr lang="en-US" sz="1200" spc="-5" dirty="0" smtClean="0">
                <a:latin typeface="Century Gothic"/>
                <a:cs typeface="Century Gothic"/>
              </a:rPr>
              <a:t> </a:t>
            </a:r>
            <a:r>
              <a:rPr lang="en-US" sz="1200" dirty="0" smtClean="0">
                <a:latin typeface="Century Gothic"/>
                <a:cs typeface="Century Gothic"/>
              </a:rPr>
              <a:t>through</a:t>
            </a:r>
            <a:r>
              <a:rPr lang="en-US" sz="1200" spc="-5" dirty="0" smtClean="0">
                <a:latin typeface="Century Gothic"/>
                <a:cs typeface="Century Gothic"/>
              </a:rPr>
              <a:t> to </a:t>
            </a:r>
            <a:r>
              <a:rPr lang="en-US" sz="1200" dirty="0" smtClean="0">
                <a:latin typeface="Century Gothic"/>
                <a:cs typeface="Century Gothic"/>
              </a:rPr>
              <a:t>Pre-school.</a:t>
            </a:r>
          </a:p>
          <a:p>
            <a:pPr>
              <a:lnSpc>
                <a:spcPct val="100000"/>
              </a:lnSpc>
              <a:spcBef>
                <a:spcPts val="45"/>
              </a:spcBef>
            </a:pPr>
            <a:endParaRPr lang="en-US" sz="1200" dirty="0" smtClean="0">
              <a:latin typeface="Century Gothic"/>
              <a:cs typeface="Century Gothic"/>
            </a:endParaRPr>
          </a:p>
          <a:p>
            <a:pPr marL="12700" marR="98425">
              <a:lnSpc>
                <a:spcPct val="105800"/>
              </a:lnSpc>
            </a:pPr>
            <a:r>
              <a:rPr lang="en-US" sz="1200" dirty="0" smtClean="0">
                <a:latin typeface="Century Gothic"/>
                <a:cs typeface="Century Gothic"/>
              </a:rPr>
              <a:t>The </a:t>
            </a:r>
            <a:r>
              <a:rPr lang="en-US" sz="1200" spc="-5" dirty="0" smtClean="0">
                <a:latin typeface="Century Gothic"/>
                <a:cs typeface="Century Gothic"/>
              </a:rPr>
              <a:t>EYFS </a:t>
            </a:r>
            <a:r>
              <a:rPr lang="en-US" sz="1200" spc="5" dirty="0" smtClean="0">
                <a:latin typeface="Century Gothic"/>
                <a:cs typeface="Century Gothic"/>
              </a:rPr>
              <a:t>is </a:t>
            </a:r>
            <a:r>
              <a:rPr lang="en-US" sz="1200" dirty="0" smtClean="0">
                <a:latin typeface="Century Gothic"/>
                <a:cs typeface="Century Gothic"/>
              </a:rPr>
              <a:t>made up of 4 </a:t>
            </a:r>
            <a:r>
              <a:rPr lang="en-US" sz="1200" spc="-5" dirty="0" smtClean="0">
                <a:latin typeface="Century Gothic"/>
                <a:cs typeface="Century Gothic"/>
              </a:rPr>
              <a:t>themes: </a:t>
            </a:r>
            <a:r>
              <a:rPr lang="en-US" sz="1200" b="1" dirty="0" smtClean="0">
                <a:latin typeface="Century Gothic"/>
                <a:cs typeface="Century Gothic"/>
              </a:rPr>
              <a:t>The </a:t>
            </a:r>
            <a:r>
              <a:rPr lang="en-US" sz="1200" b="1" spc="-5" dirty="0" smtClean="0">
                <a:latin typeface="Century Gothic"/>
                <a:cs typeface="Century Gothic"/>
              </a:rPr>
              <a:t>Unique </a:t>
            </a:r>
            <a:r>
              <a:rPr lang="en-US" sz="1200" b="1" dirty="0" smtClean="0">
                <a:latin typeface="Century Gothic"/>
                <a:cs typeface="Century Gothic"/>
              </a:rPr>
              <a:t>Child, </a:t>
            </a:r>
            <a:r>
              <a:rPr lang="en-US" sz="1200" b="1" spc="-5" dirty="0" smtClean="0">
                <a:latin typeface="Century Gothic"/>
                <a:cs typeface="Century Gothic"/>
              </a:rPr>
              <a:t>Positive </a:t>
            </a:r>
            <a:r>
              <a:rPr lang="en-US" sz="1200" b="1" dirty="0" smtClean="0">
                <a:latin typeface="Century Gothic"/>
                <a:cs typeface="Century Gothic"/>
              </a:rPr>
              <a:t> </a:t>
            </a:r>
            <a:r>
              <a:rPr lang="en-US" sz="1200" b="1" spc="-5" dirty="0" smtClean="0">
                <a:latin typeface="Century Gothic"/>
                <a:cs typeface="Century Gothic"/>
              </a:rPr>
              <a:t>Relationships,</a:t>
            </a:r>
            <a:r>
              <a:rPr lang="en-US" sz="1200" b="1" spc="5" dirty="0" smtClean="0">
                <a:latin typeface="Century Gothic"/>
                <a:cs typeface="Century Gothic"/>
              </a:rPr>
              <a:t> </a:t>
            </a:r>
            <a:r>
              <a:rPr lang="en-US" sz="1200" b="1" dirty="0" smtClean="0">
                <a:latin typeface="Century Gothic"/>
                <a:cs typeface="Century Gothic"/>
              </a:rPr>
              <a:t>The</a:t>
            </a:r>
            <a:r>
              <a:rPr lang="en-US" sz="1200" b="1" spc="-15" dirty="0" smtClean="0">
                <a:latin typeface="Century Gothic"/>
                <a:cs typeface="Century Gothic"/>
              </a:rPr>
              <a:t> </a:t>
            </a:r>
            <a:r>
              <a:rPr lang="en-US" sz="1200" b="1" spc="-5" dirty="0" smtClean="0">
                <a:latin typeface="Century Gothic"/>
                <a:cs typeface="Century Gothic"/>
              </a:rPr>
              <a:t>Enabling</a:t>
            </a:r>
            <a:r>
              <a:rPr lang="en-US" sz="1200" b="1" dirty="0" smtClean="0">
                <a:latin typeface="Century Gothic"/>
                <a:cs typeface="Century Gothic"/>
              </a:rPr>
              <a:t> </a:t>
            </a:r>
            <a:r>
              <a:rPr lang="en-US" sz="1200" b="1" spc="-5" dirty="0" smtClean="0">
                <a:latin typeface="Century Gothic"/>
                <a:cs typeface="Century Gothic"/>
              </a:rPr>
              <a:t>Environment</a:t>
            </a:r>
            <a:r>
              <a:rPr lang="en-US" sz="1200" b="1" spc="10" dirty="0" smtClean="0">
                <a:latin typeface="Century Gothic"/>
                <a:cs typeface="Century Gothic"/>
              </a:rPr>
              <a:t> </a:t>
            </a:r>
            <a:r>
              <a:rPr lang="en-US" sz="1200" b="1" spc="-5" dirty="0" smtClean="0">
                <a:latin typeface="Century Gothic"/>
                <a:cs typeface="Century Gothic"/>
              </a:rPr>
              <a:t>and</a:t>
            </a:r>
            <a:r>
              <a:rPr lang="en-US" sz="1200" b="1" spc="5" dirty="0" smtClean="0">
                <a:latin typeface="Century Gothic"/>
                <a:cs typeface="Century Gothic"/>
              </a:rPr>
              <a:t> </a:t>
            </a:r>
            <a:r>
              <a:rPr lang="en-US" sz="1200" b="1" spc="-10" dirty="0" smtClean="0">
                <a:latin typeface="Century Gothic"/>
                <a:cs typeface="Century Gothic"/>
              </a:rPr>
              <a:t>Learning</a:t>
            </a:r>
            <a:r>
              <a:rPr lang="en-US" sz="1200" b="1" dirty="0" smtClean="0">
                <a:latin typeface="Century Gothic"/>
                <a:cs typeface="Century Gothic"/>
              </a:rPr>
              <a:t> </a:t>
            </a:r>
            <a:r>
              <a:rPr lang="en-US" sz="1200" b="1" spc="-5" dirty="0" smtClean="0">
                <a:latin typeface="Century Gothic"/>
                <a:cs typeface="Century Gothic"/>
              </a:rPr>
              <a:t>and </a:t>
            </a:r>
            <a:r>
              <a:rPr lang="en-US" sz="1200" b="1" dirty="0" smtClean="0">
                <a:latin typeface="Century Gothic"/>
                <a:cs typeface="Century Gothic"/>
              </a:rPr>
              <a:t> </a:t>
            </a:r>
            <a:r>
              <a:rPr lang="en-US" sz="1200" b="1" spc="-5" dirty="0" smtClean="0">
                <a:latin typeface="Century Gothic"/>
                <a:cs typeface="Century Gothic"/>
              </a:rPr>
              <a:t>development</a:t>
            </a:r>
            <a:r>
              <a:rPr lang="en-US" sz="1200" spc="-5" dirty="0" smtClean="0">
                <a:latin typeface="Century Gothic"/>
                <a:cs typeface="Century Gothic"/>
              </a:rPr>
              <a:t>.</a:t>
            </a:r>
            <a:r>
              <a:rPr lang="en-US" sz="1200" spc="-15" dirty="0" smtClean="0">
                <a:latin typeface="Century Gothic"/>
                <a:cs typeface="Century Gothic"/>
              </a:rPr>
              <a:t> </a:t>
            </a:r>
            <a:r>
              <a:rPr lang="en-US" sz="1200" dirty="0" smtClean="0">
                <a:latin typeface="Century Gothic"/>
                <a:cs typeface="Century Gothic"/>
              </a:rPr>
              <a:t>These </a:t>
            </a:r>
            <a:r>
              <a:rPr lang="en-US" sz="1200" spc="-5" dirty="0" smtClean="0">
                <a:latin typeface="Century Gothic"/>
                <a:cs typeface="Century Gothic"/>
              </a:rPr>
              <a:t>themes</a:t>
            </a:r>
            <a:r>
              <a:rPr lang="en-US" sz="1200" dirty="0" smtClean="0">
                <a:latin typeface="Century Gothic"/>
                <a:cs typeface="Century Gothic"/>
              </a:rPr>
              <a:t> </a:t>
            </a:r>
            <a:r>
              <a:rPr lang="en-US" sz="1200" spc="-5" dirty="0" smtClean="0">
                <a:latin typeface="Century Gothic"/>
                <a:cs typeface="Century Gothic"/>
              </a:rPr>
              <a:t>are important as they</a:t>
            </a:r>
            <a:r>
              <a:rPr lang="en-US" sz="1200" spc="10" dirty="0" smtClean="0">
                <a:latin typeface="Century Gothic"/>
                <a:cs typeface="Century Gothic"/>
              </a:rPr>
              <a:t> </a:t>
            </a:r>
            <a:r>
              <a:rPr lang="en-US" sz="1200" spc="-5" dirty="0" smtClean="0">
                <a:latin typeface="Century Gothic"/>
                <a:cs typeface="Century Gothic"/>
              </a:rPr>
              <a:t>all </a:t>
            </a:r>
            <a:r>
              <a:rPr lang="en-US" sz="1200" dirty="0" smtClean="0">
                <a:latin typeface="Century Gothic"/>
                <a:cs typeface="Century Gothic"/>
              </a:rPr>
              <a:t>combine </a:t>
            </a:r>
            <a:r>
              <a:rPr lang="en-US" sz="1200" spc="-370" dirty="0" smtClean="0">
                <a:latin typeface="Century Gothic"/>
                <a:cs typeface="Century Gothic"/>
              </a:rPr>
              <a:t> </a:t>
            </a:r>
            <a:r>
              <a:rPr lang="en-US" sz="1200" spc="-5" dirty="0" smtClean="0">
                <a:latin typeface="Century Gothic"/>
                <a:cs typeface="Century Gothic"/>
              </a:rPr>
              <a:t>to</a:t>
            </a:r>
            <a:r>
              <a:rPr lang="en-US" sz="1200" dirty="0" smtClean="0">
                <a:latin typeface="Century Gothic"/>
                <a:cs typeface="Century Gothic"/>
              </a:rPr>
              <a:t> </a:t>
            </a:r>
            <a:r>
              <a:rPr lang="en-US" sz="1200" spc="-5" dirty="0" smtClean="0">
                <a:latin typeface="Century Gothic"/>
                <a:cs typeface="Century Gothic"/>
              </a:rPr>
              <a:t>ensure </a:t>
            </a:r>
            <a:r>
              <a:rPr lang="en-US" sz="1200" dirty="0" smtClean="0">
                <a:latin typeface="Century Gothic"/>
                <a:cs typeface="Century Gothic"/>
              </a:rPr>
              <a:t>young children</a:t>
            </a:r>
            <a:r>
              <a:rPr lang="en-US" sz="1200" spc="-10" dirty="0" smtClean="0">
                <a:latin typeface="Century Gothic"/>
                <a:cs typeface="Century Gothic"/>
              </a:rPr>
              <a:t> </a:t>
            </a:r>
            <a:r>
              <a:rPr lang="en-US" sz="1200" spc="-5" dirty="0" smtClean="0">
                <a:latin typeface="Century Gothic"/>
                <a:cs typeface="Century Gothic"/>
              </a:rPr>
              <a:t>make good,</a:t>
            </a:r>
            <a:r>
              <a:rPr lang="en-US" sz="1200" spc="-10" dirty="0" smtClean="0">
                <a:latin typeface="Century Gothic"/>
                <a:cs typeface="Century Gothic"/>
              </a:rPr>
              <a:t> </a:t>
            </a:r>
            <a:r>
              <a:rPr lang="en-US" sz="1200" spc="-5" dirty="0" smtClean="0">
                <a:latin typeface="Century Gothic"/>
                <a:cs typeface="Century Gothic"/>
              </a:rPr>
              <a:t>strong </a:t>
            </a:r>
            <a:r>
              <a:rPr lang="en-US" sz="1200" dirty="0" smtClean="0">
                <a:latin typeface="Century Gothic"/>
                <a:cs typeface="Century Gothic"/>
              </a:rPr>
              <a:t>progress</a:t>
            </a:r>
            <a:r>
              <a:rPr lang="en-US" sz="1200" spc="-10" dirty="0" smtClean="0">
                <a:latin typeface="Century Gothic"/>
                <a:cs typeface="Century Gothic"/>
              </a:rPr>
              <a:t> </a:t>
            </a:r>
            <a:r>
              <a:rPr lang="en-US" sz="1200" spc="5" dirty="0" smtClean="0">
                <a:latin typeface="Century Gothic"/>
                <a:cs typeface="Century Gothic"/>
              </a:rPr>
              <a:t>in</a:t>
            </a:r>
            <a:r>
              <a:rPr lang="en-US" sz="1200" spc="-10" dirty="0" smtClean="0">
                <a:latin typeface="Century Gothic"/>
                <a:cs typeface="Century Gothic"/>
              </a:rPr>
              <a:t> </a:t>
            </a:r>
            <a:r>
              <a:rPr lang="en-US" sz="1200" spc="-5" dirty="0" smtClean="0">
                <a:latin typeface="Century Gothic"/>
                <a:cs typeface="Century Gothic"/>
              </a:rPr>
              <a:t>their</a:t>
            </a:r>
            <a:endParaRPr lang="en-US" sz="1200" dirty="0" smtClean="0">
              <a:latin typeface="Century Gothic"/>
              <a:cs typeface="Century Gothic"/>
            </a:endParaRPr>
          </a:p>
          <a:p>
            <a:pPr marL="12700" marR="5080">
              <a:lnSpc>
                <a:spcPct val="105000"/>
              </a:lnSpc>
            </a:pPr>
            <a:r>
              <a:rPr lang="en-US" sz="1200" spc="-5" dirty="0" smtClean="0">
                <a:latin typeface="Century Gothic"/>
                <a:cs typeface="Century Gothic"/>
              </a:rPr>
              <a:t>earliest years. </a:t>
            </a:r>
            <a:r>
              <a:rPr lang="en-US" sz="1200" spc="5" dirty="0" smtClean="0">
                <a:latin typeface="Century Gothic"/>
                <a:cs typeface="Century Gothic"/>
              </a:rPr>
              <a:t>This </a:t>
            </a:r>
            <a:r>
              <a:rPr lang="en-US" sz="1200" spc="-5" dirty="0" smtClean="0">
                <a:latin typeface="Century Gothic"/>
                <a:cs typeface="Century Gothic"/>
              </a:rPr>
              <a:t>Stage </a:t>
            </a:r>
            <a:r>
              <a:rPr lang="en-US" sz="1200" spc="5" dirty="0" smtClean="0">
                <a:latin typeface="Century Gothic"/>
                <a:cs typeface="Century Gothic"/>
              </a:rPr>
              <a:t>in </a:t>
            </a:r>
            <a:r>
              <a:rPr lang="en-US" sz="1200" dirty="0" smtClean="0">
                <a:latin typeface="Century Gothic"/>
                <a:cs typeface="Century Gothic"/>
              </a:rPr>
              <a:t>life </a:t>
            </a:r>
            <a:r>
              <a:rPr lang="en-US" sz="1200" spc="5" dirty="0" smtClean="0">
                <a:latin typeface="Century Gothic"/>
                <a:cs typeface="Century Gothic"/>
              </a:rPr>
              <a:t>is </a:t>
            </a:r>
            <a:r>
              <a:rPr lang="en-US" sz="1200" spc="-5" dirty="0" smtClean="0">
                <a:latin typeface="Century Gothic"/>
                <a:cs typeface="Century Gothic"/>
              </a:rPr>
              <a:t>the </a:t>
            </a:r>
            <a:r>
              <a:rPr lang="en-US" sz="1200" dirty="0" smtClean="0">
                <a:latin typeface="Century Gothic"/>
                <a:cs typeface="Century Gothic"/>
              </a:rPr>
              <a:t>most </a:t>
            </a:r>
            <a:r>
              <a:rPr lang="en-US" sz="1200" spc="-5" dirty="0" smtClean="0">
                <a:latin typeface="Century Gothic"/>
                <a:cs typeface="Century Gothic"/>
              </a:rPr>
              <a:t>important as children’s </a:t>
            </a:r>
            <a:r>
              <a:rPr lang="en-US" sz="1200" spc="-375" dirty="0" smtClean="0">
                <a:latin typeface="Century Gothic"/>
                <a:cs typeface="Century Gothic"/>
              </a:rPr>
              <a:t> </a:t>
            </a:r>
            <a:r>
              <a:rPr lang="en-US" sz="1200" dirty="0" smtClean="0">
                <a:latin typeface="Century Gothic"/>
                <a:cs typeface="Century Gothic"/>
              </a:rPr>
              <a:t>minds</a:t>
            </a:r>
            <a:r>
              <a:rPr lang="en-US" sz="1200" spc="-10" dirty="0" smtClean="0">
                <a:latin typeface="Century Gothic"/>
                <a:cs typeface="Century Gothic"/>
              </a:rPr>
              <a:t> </a:t>
            </a:r>
            <a:r>
              <a:rPr lang="en-US" sz="1200" dirty="0" smtClean="0">
                <a:latin typeface="Century Gothic"/>
                <a:cs typeface="Century Gothic"/>
              </a:rPr>
              <a:t>and</a:t>
            </a:r>
            <a:r>
              <a:rPr lang="en-US" sz="1200" spc="-10" dirty="0" smtClean="0">
                <a:latin typeface="Century Gothic"/>
                <a:cs typeface="Century Gothic"/>
              </a:rPr>
              <a:t> </a:t>
            </a:r>
            <a:r>
              <a:rPr lang="en-US" sz="1200" spc="-5" dirty="0" smtClean="0">
                <a:latin typeface="Century Gothic"/>
                <a:cs typeface="Century Gothic"/>
              </a:rPr>
              <a:t>bodies</a:t>
            </a:r>
            <a:r>
              <a:rPr lang="en-US" sz="1200" spc="-15" dirty="0" smtClean="0">
                <a:latin typeface="Century Gothic"/>
                <a:cs typeface="Century Gothic"/>
              </a:rPr>
              <a:t> </a:t>
            </a:r>
            <a:r>
              <a:rPr lang="en-US" sz="1200" dirty="0" smtClean="0">
                <a:latin typeface="Century Gothic"/>
                <a:cs typeface="Century Gothic"/>
              </a:rPr>
              <a:t>grow</a:t>
            </a:r>
            <a:r>
              <a:rPr lang="en-US" sz="1200" spc="5" dirty="0" smtClean="0">
                <a:latin typeface="Century Gothic"/>
                <a:cs typeface="Century Gothic"/>
              </a:rPr>
              <a:t> </a:t>
            </a:r>
            <a:r>
              <a:rPr lang="en-US" sz="1200" spc="-5" dirty="0" smtClean="0">
                <a:latin typeface="Century Gothic"/>
                <a:cs typeface="Century Gothic"/>
              </a:rPr>
              <a:t>and develop</a:t>
            </a:r>
            <a:r>
              <a:rPr lang="en-US" sz="1200" dirty="0" smtClean="0">
                <a:latin typeface="Century Gothic"/>
                <a:cs typeface="Century Gothic"/>
              </a:rPr>
              <a:t> most</a:t>
            </a:r>
            <a:r>
              <a:rPr lang="en-US" sz="1200" spc="-10" dirty="0" smtClean="0">
                <a:latin typeface="Century Gothic"/>
                <a:cs typeface="Century Gothic"/>
              </a:rPr>
              <a:t> </a:t>
            </a:r>
            <a:r>
              <a:rPr lang="en-US" sz="1200" spc="-5" dirty="0" smtClean="0">
                <a:latin typeface="Century Gothic"/>
                <a:cs typeface="Century Gothic"/>
              </a:rPr>
              <a:t>from</a:t>
            </a:r>
            <a:r>
              <a:rPr lang="en-US" sz="1200" dirty="0" smtClean="0">
                <a:latin typeface="Century Gothic"/>
                <a:cs typeface="Century Gothic"/>
              </a:rPr>
              <a:t> </a:t>
            </a:r>
            <a:r>
              <a:rPr lang="en-US" sz="1200" spc="-5" dirty="0" smtClean="0">
                <a:latin typeface="Century Gothic"/>
                <a:cs typeface="Century Gothic"/>
              </a:rPr>
              <a:t>birth to</a:t>
            </a:r>
            <a:r>
              <a:rPr lang="en-US" sz="1200" dirty="0" smtClean="0">
                <a:latin typeface="Century Gothic"/>
                <a:cs typeface="Century Gothic"/>
              </a:rPr>
              <a:t> </a:t>
            </a:r>
            <a:r>
              <a:rPr lang="en-US" sz="1200" spc="-5" dirty="0" smtClean="0">
                <a:latin typeface="Century Gothic"/>
                <a:cs typeface="Century Gothic"/>
              </a:rPr>
              <a:t>age</a:t>
            </a:r>
            <a:r>
              <a:rPr lang="en-US" sz="1200" spc="5" dirty="0" smtClean="0">
                <a:latin typeface="Century Gothic"/>
                <a:cs typeface="Century Gothic"/>
              </a:rPr>
              <a:t> </a:t>
            </a:r>
            <a:r>
              <a:rPr lang="en-US" sz="1200" spc="-5" dirty="0" smtClean="0">
                <a:latin typeface="Century Gothic"/>
                <a:cs typeface="Century Gothic"/>
              </a:rPr>
              <a:t>4.</a:t>
            </a:r>
            <a:endParaRPr lang="en-US" sz="1200" dirty="0" smtClean="0">
              <a:latin typeface="Century Gothic"/>
              <a:cs typeface="Century Gothic"/>
            </a:endParaRPr>
          </a:p>
          <a:p>
            <a:pPr marL="12700" marR="135255">
              <a:lnSpc>
                <a:spcPct val="105000"/>
              </a:lnSpc>
              <a:spcBef>
                <a:spcPts val="50"/>
              </a:spcBef>
            </a:pPr>
            <a:r>
              <a:rPr lang="en-US" sz="1200" spc="5" dirty="0" smtClean="0">
                <a:latin typeface="Century Gothic"/>
                <a:cs typeface="Century Gothic"/>
              </a:rPr>
              <a:t>In </a:t>
            </a:r>
            <a:r>
              <a:rPr lang="en-US" sz="1200" spc="-5" dirty="0" smtClean="0">
                <a:latin typeface="Century Gothic"/>
                <a:cs typeface="Century Gothic"/>
              </a:rPr>
              <a:t>Learning and Development there are </a:t>
            </a:r>
            <a:r>
              <a:rPr lang="en-US" sz="1200" dirty="0" smtClean="0">
                <a:latin typeface="Century Gothic"/>
                <a:cs typeface="Century Gothic"/>
              </a:rPr>
              <a:t>7 Areas of </a:t>
            </a:r>
            <a:r>
              <a:rPr lang="en-US" sz="1200" spc="-5" dirty="0" smtClean="0">
                <a:latin typeface="Century Gothic"/>
                <a:cs typeface="Century Gothic"/>
              </a:rPr>
              <a:t>learning </a:t>
            </a:r>
            <a:r>
              <a:rPr lang="en-US" sz="1200" spc="5" dirty="0" smtClean="0">
                <a:latin typeface="Century Gothic"/>
                <a:cs typeface="Century Gothic"/>
              </a:rPr>
              <a:t>in </a:t>
            </a:r>
            <a:r>
              <a:rPr lang="en-US" sz="1200" spc="10" dirty="0" smtClean="0">
                <a:latin typeface="Century Gothic"/>
                <a:cs typeface="Century Gothic"/>
              </a:rPr>
              <a:t> </a:t>
            </a:r>
            <a:r>
              <a:rPr lang="en-US" sz="1200" dirty="0" smtClean="0">
                <a:latin typeface="Century Gothic"/>
                <a:cs typeface="Century Gothic"/>
              </a:rPr>
              <a:t>which</a:t>
            </a:r>
            <a:r>
              <a:rPr lang="en-US" sz="1200" spc="-10" dirty="0" smtClean="0">
                <a:latin typeface="Century Gothic"/>
                <a:cs typeface="Century Gothic"/>
              </a:rPr>
              <a:t> </a:t>
            </a:r>
            <a:r>
              <a:rPr lang="en-US" sz="1200" spc="-5" dirty="0" smtClean="0">
                <a:latin typeface="Century Gothic"/>
                <a:cs typeface="Century Gothic"/>
              </a:rPr>
              <a:t>the </a:t>
            </a:r>
            <a:r>
              <a:rPr lang="en-US" sz="1200" dirty="0" smtClean="0">
                <a:latin typeface="Century Gothic"/>
                <a:cs typeface="Century Gothic"/>
              </a:rPr>
              <a:t>curriculum</a:t>
            </a:r>
            <a:r>
              <a:rPr lang="en-US" sz="1200" spc="-15" dirty="0" smtClean="0">
                <a:latin typeface="Century Gothic"/>
                <a:cs typeface="Century Gothic"/>
              </a:rPr>
              <a:t> </a:t>
            </a:r>
            <a:r>
              <a:rPr lang="en-US" sz="1200" spc="5" dirty="0" smtClean="0">
                <a:latin typeface="Century Gothic"/>
                <a:cs typeface="Century Gothic"/>
              </a:rPr>
              <a:t>is</a:t>
            </a:r>
            <a:r>
              <a:rPr lang="en-US" sz="1200" spc="-10" dirty="0" smtClean="0">
                <a:latin typeface="Century Gothic"/>
                <a:cs typeface="Century Gothic"/>
              </a:rPr>
              <a:t> </a:t>
            </a:r>
            <a:r>
              <a:rPr lang="en-US" sz="1200" spc="-5" dirty="0" err="1" smtClean="0">
                <a:latin typeface="Century Gothic"/>
                <a:cs typeface="Century Gothic"/>
              </a:rPr>
              <a:t>organised</a:t>
            </a:r>
            <a:r>
              <a:rPr lang="en-US" sz="1200" spc="-20" dirty="0" smtClean="0">
                <a:latin typeface="Century Gothic"/>
                <a:cs typeface="Century Gothic"/>
              </a:rPr>
              <a:t> </a:t>
            </a:r>
            <a:r>
              <a:rPr lang="en-US" sz="1200" dirty="0" smtClean="0">
                <a:latin typeface="Century Gothic"/>
                <a:cs typeface="Century Gothic"/>
              </a:rPr>
              <a:t>into.</a:t>
            </a:r>
            <a:r>
              <a:rPr lang="en-US" sz="1200" spc="-15" dirty="0" smtClean="0">
                <a:latin typeface="Century Gothic"/>
                <a:cs typeface="Century Gothic"/>
              </a:rPr>
              <a:t> </a:t>
            </a:r>
            <a:r>
              <a:rPr lang="en-US" sz="1200" spc="5" dirty="0" smtClean="0">
                <a:latin typeface="Century Gothic"/>
                <a:cs typeface="Century Gothic"/>
              </a:rPr>
              <a:t>This</a:t>
            </a:r>
            <a:r>
              <a:rPr lang="en-US" sz="1200" spc="-20" dirty="0" smtClean="0">
                <a:latin typeface="Century Gothic"/>
                <a:cs typeface="Century Gothic"/>
              </a:rPr>
              <a:t> </a:t>
            </a:r>
            <a:r>
              <a:rPr lang="en-US" sz="1200" spc="5" dirty="0" smtClean="0">
                <a:latin typeface="Century Gothic"/>
                <a:cs typeface="Century Gothic"/>
              </a:rPr>
              <a:t>is</a:t>
            </a:r>
            <a:r>
              <a:rPr lang="en-US" sz="1200" spc="-10" dirty="0" smtClean="0">
                <a:latin typeface="Century Gothic"/>
                <a:cs typeface="Century Gothic"/>
              </a:rPr>
              <a:t> </a:t>
            </a:r>
            <a:r>
              <a:rPr lang="en-US" sz="1200" spc="-5" dirty="0" smtClean="0">
                <a:latin typeface="Century Gothic"/>
                <a:cs typeface="Century Gothic"/>
              </a:rPr>
              <a:t>to</a:t>
            </a:r>
            <a:r>
              <a:rPr lang="en-US" sz="1200" dirty="0" smtClean="0">
                <a:latin typeface="Century Gothic"/>
                <a:cs typeface="Century Gothic"/>
              </a:rPr>
              <a:t> </a:t>
            </a:r>
            <a:r>
              <a:rPr lang="en-US" sz="1200" spc="-5" dirty="0" smtClean="0">
                <a:latin typeface="Century Gothic"/>
                <a:cs typeface="Century Gothic"/>
              </a:rPr>
              <a:t>ensure</a:t>
            </a:r>
            <a:r>
              <a:rPr lang="en-US" sz="1200" spc="-10" dirty="0" smtClean="0">
                <a:latin typeface="Century Gothic"/>
                <a:cs typeface="Century Gothic"/>
              </a:rPr>
              <a:t> </a:t>
            </a:r>
            <a:r>
              <a:rPr lang="en-US" sz="1200" dirty="0" smtClean="0">
                <a:latin typeface="Century Gothic"/>
                <a:cs typeface="Century Gothic"/>
              </a:rPr>
              <a:t>children </a:t>
            </a:r>
            <a:r>
              <a:rPr lang="en-US" sz="1200" spc="-370" dirty="0" smtClean="0">
                <a:latin typeface="Century Gothic"/>
                <a:cs typeface="Century Gothic"/>
              </a:rPr>
              <a:t> </a:t>
            </a:r>
            <a:r>
              <a:rPr lang="en-US" sz="1200" dirty="0" smtClean="0">
                <a:latin typeface="Century Gothic"/>
                <a:cs typeface="Century Gothic"/>
              </a:rPr>
              <a:t>make</a:t>
            </a:r>
            <a:r>
              <a:rPr lang="en-US" sz="1200" spc="-5" dirty="0" smtClean="0">
                <a:latin typeface="Century Gothic"/>
                <a:cs typeface="Century Gothic"/>
              </a:rPr>
              <a:t> </a:t>
            </a:r>
            <a:r>
              <a:rPr lang="en-US" sz="1200" spc="-10" dirty="0" smtClean="0">
                <a:latin typeface="Century Gothic"/>
                <a:cs typeface="Century Gothic"/>
              </a:rPr>
              <a:t>all</a:t>
            </a:r>
            <a:r>
              <a:rPr lang="en-US" sz="1200" spc="15" dirty="0" smtClean="0">
                <a:latin typeface="Century Gothic"/>
                <a:cs typeface="Century Gothic"/>
              </a:rPr>
              <a:t> </a:t>
            </a:r>
            <a:r>
              <a:rPr lang="en-US" sz="1200" spc="-5" dirty="0" smtClean="0">
                <a:latin typeface="Century Gothic"/>
                <a:cs typeface="Century Gothic"/>
              </a:rPr>
              <a:t>round development</a:t>
            </a:r>
            <a:r>
              <a:rPr lang="en-US" sz="1200" spc="-30" dirty="0" smtClean="0">
                <a:latin typeface="Century Gothic"/>
                <a:cs typeface="Century Gothic"/>
              </a:rPr>
              <a:t> </a:t>
            </a:r>
            <a:r>
              <a:rPr lang="en-US" sz="1200" spc="5" dirty="0" smtClean="0">
                <a:latin typeface="Century Gothic"/>
                <a:cs typeface="Century Gothic"/>
              </a:rPr>
              <a:t>in</a:t>
            </a:r>
            <a:r>
              <a:rPr lang="en-US" sz="1200" spc="-5" dirty="0" smtClean="0">
                <a:latin typeface="Century Gothic"/>
                <a:cs typeface="Century Gothic"/>
              </a:rPr>
              <a:t> this</a:t>
            </a:r>
            <a:r>
              <a:rPr lang="en-US" sz="1200" spc="-10" dirty="0" smtClean="0">
                <a:latin typeface="Century Gothic"/>
                <a:cs typeface="Century Gothic"/>
              </a:rPr>
              <a:t> </a:t>
            </a:r>
            <a:r>
              <a:rPr lang="en-US" sz="1200" spc="-5" dirty="0" smtClean="0">
                <a:latin typeface="Century Gothic"/>
                <a:cs typeface="Century Gothic"/>
              </a:rPr>
              <a:t>important</a:t>
            </a:r>
            <a:r>
              <a:rPr lang="en-US" sz="1200" spc="-10" dirty="0" smtClean="0">
                <a:latin typeface="Century Gothic"/>
                <a:cs typeface="Century Gothic"/>
              </a:rPr>
              <a:t> </a:t>
            </a:r>
            <a:r>
              <a:rPr lang="en-US" sz="1200" spc="-5" dirty="0" smtClean="0">
                <a:latin typeface="Century Gothic"/>
                <a:cs typeface="Century Gothic"/>
              </a:rPr>
              <a:t>stage.</a:t>
            </a:r>
            <a:endParaRPr lang="en-US" sz="1200" dirty="0">
              <a:latin typeface="Century Gothic"/>
              <a:cs typeface="Century Gothic"/>
            </a:endParaRPr>
          </a:p>
        </p:txBody>
      </p:sp>
      <p:pic>
        <p:nvPicPr>
          <p:cNvPr id="3" name="object 9"/>
          <p:cNvPicPr/>
          <p:nvPr/>
        </p:nvPicPr>
        <p:blipFill rotWithShape="1">
          <a:blip r:embed="rId2" cstate="print"/>
          <a:srcRect l="52617" b="15959"/>
          <a:stretch/>
        </p:blipFill>
        <p:spPr>
          <a:xfrm>
            <a:off x="1752600" y="3025712"/>
            <a:ext cx="5391510" cy="3201759"/>
          </a:xfrm>
          <a:prstGeom prst="rect">
            <a:avLst/>
          </a:prstGeom>
        </p:spPr>
      </p:pic>
    </p:spTree>
    <p:extLst>
      <p:ext uri="{BB962C8B-B14F-4D97-AF65-F5344CB8AC3E}">
        <p14:creationId xmlns:p14="http://schemas.microsoft.com/office/powerpoint/2010/main" val="1311330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457200"/>
            <a:ext cx="5926455" cy="2193290"/>
          </a:xfrm>
          <a:prstGeom prst="rect">
            <a:avLst/>
          </a:prstGeom>
        </p:spPr>
        <p:txBody>
          <a:bodyPr vert="horz" wrap="square" lIns="0" tIns="12700" rIns="0" bIns="0" rtlCol="0">
            <a:spAutoFit/>
          </a:bodyPr>
          <a:lstStyle/>
          <a:p>
            <a:pPr marL="12700">
              <a:lnSpc>
                <a:spcPct val="100000"/>
              </a:lnSpc>
              <a:spcBef>
                <a:spcPts val="100"/>
              </a:spcBef>
            </a:pPr>
            <a:r>
              <a:rPr sz="2000" dirty="0">
                <a:latin typeface="Century Gothic"/>
                <a:cs typeface="Century Gothic"/>
              </a:rPr>
              <a:t>Primary</a:t>
            </a:r>
            <a:r>
              <a:rPr sz="2000" spc="-45" dirty="0">
                <a:latin typeface="Century Gothic"/>
                <a:cs typeface="Century Gothic"/>
              </a:rPr>
              <a:t> </a:t>
            </a:r>
            <a:r>
              <a:rPr sz="2000" spc="-5" dirty="0">
                <a:latin typeface="Century Gothic"/>
                <a:cs typeface="Century Gothic"/>
              </a:rPr>
              <a:t>Section</a:t>
            </a:r>
            <a:endParaRPr sz="2000" dirty="0">
              <a:latin typeface="Century Gothic"/>
              <a:cs typeface="Century Gothic"/>
            </a:endParaRPr>
          </a:p>
          <a:p>
            <a:pPr marL="12700" marR="206375">
              <a:lnSpc>
                <a:spcPct val="110700"/>
              </a:lnSpc>
              <a:spcBef>
                <a:spcPts val="890"/>
              </a:spcBef>
            </a:pPr>
            <a:r>
              <a:rPr sz="1400" dirty="0">
                <a:latin typeface="Century Gothic"/>
                <a:cs typeface="Century Gothic"/>
              </a:rPr>
              <a:t>The </a:t>
            </a:r>
            <a:r>
              <a:rPr sz="1400" spc="-5" dirty="0">
                <a:latin typeface="Century Gothic"/>
                <a:cs typeface="Century Gothic"/>
              </a:rPr>
              <a:t>curriculum at whiteoak </a:t>
            </a:r>
            <a:r>
              <a:rPr sz="1400" dirty="0">
                <a:latin typeface="Century Gothic"/>
                <a:cs typeface="Century Gothic"/>
              </a:rPr>
              <a:t>guides </a:t>
            </a:r>
            <a:r>
              <a:rPr sz="1400" spc="-5" dirty="0">
                <a:latin typeface="Century Gothic"/>
                <a:cs typeface="Century Gothic"/>
              </a:rPr>
              <a:t>the </a:t>
            </a:r>
            <a:r>
              <a:rPr sz="1400" dirty="0">
                <a:latin typeface="Century Gothic"/>
                <a:cs typeface="Century Gothic"/>
              </a:rPr>
              <a:t>teaching </a:t>
            </a:r>
            <a:r>
              <a:rPr sz="1400" spc="-5" dirty="0">
                <a:latin typeface="Century Gothic"/>
                <a:cs typeface="Century Gothic"/>
              </a:rPr>
              <a:t>and </a:t>
            </a:r>
            <a:r>
              <a:rPr sz="1400" dirty="0">
                <a:latin typeface="Century Gothic"/>
                <a:cs typeface="Century Gothic"/>
              </a:rPr>
              <a:t>learning </a:t>
            </a:r>
            <a:r>
              <a:rPr sz="1400" spc="-5" dirty="0">
                <a:latin typeface="Century Gothic"/>
                <a:cs typeface="Century Gothic"/>
              </a:rPr>
              <a:t>from </a:t>
            </a:r>
            <a:r>
              <a:rPr sz="1400" spc="-375" dirty="0">
                <a:latin typeface="Century Gothic"/>
                <a:cs typeface="Century Gothic"/>
              </a:rPr>
              <a:t> </a:t>
            </a:r>
            <a:r>
              <a:rPr sz="1400" dirty="0">
                <a:latin typeface="Century Gothic"/>
                <a:cs typeface="Century Gothic"/>
              </a:rPr>
              <a:t>reception</a:t>
            </a:r>
            <a:r>
              <a:rPr sz="1400" spc="-15" dirty="0">
                <a:latin typeface="Century Gothic"/>
                <a:cs typeface="Century Gothic"/>
              </a:rPr>
              <a:t> </a:t>
            </a:r>
            <a:r>
              <a:rPr sz="1400" spc="-5" dirty="0">
                <a:latin typeface="Century Gothic"/>
                <a:cs typeface="Century Gothic"/>
              </a:rPr>
              <a:t>class</a:t>
            </a:r>
            <a:r>
              <a:rPr sz="1400" spc="-15" dirty="0">
                <a:latin typeface="Century Gothic"/>
                <a:cs typeface="Century Gothic"/>
              </a:rPr>
              <a:t> </a:t>
            </a:r>
            <a:r>
              <a:rPr sz="1400" spc="-5" dirty="0">
                <a:latin typeface="Century Gothic"/>
                <a:cs typeface="Century Gothic"/>
              </a:rPr>
              <a:t>all</a:t>
            </a:r>
            <a:r>
              <a:rPr sz="1400" spc="-10" dirty="0">
                <a:latin typeface="Century Gothic"/>
                <a:cs typeface="Century Gothic"/>
              </a:rPr>
              <a:t> </a:t>
            </a:r>
            <a:r>
              <a:rPr sz="1400" spc="-5" dirty="0">
                <a:latin typeface="Century Gothic"/>
                <a:cs typeface="Century Gothic"/>
              </a:rPr>
              <a:t>the </a:t>
            </a:r>
            <a:r>
              <a:rPr sz="1400" dirty="0">
                <a:latin typeface="Century Gothic"/>
                <a:cs typeface="Century Gothic"/>
              </a:rPr>
              <a:t>way</a:t>
            </a:r>
            <a:r>
              <a:rPr sz="1400" spc="-5" dirty="0">
                <a:latin typeface="Century Gothic"/>
                <a:cs typeface="Century Gothic"/>
              </a:rPr>
              <a:t> </a:t>
            </a:r>
            <a:r>
              <a:rPr sz="1400" dirty="0">
                <a:latin typeface="Century Gothic"/>
                <a:cs typeface="Century Gothic"/>
              </a:rPr>
              <a:t>through</a:t>
            </a:r>
            <a:r>
              <a:rPr sz="1400" spc="-5" dirty="0">
                <a:latin typeface="Century Gothic"/>
                <a:cs typeface="Century Gothic"/>
              </a:rPr>
              <a:t> to</a:t>
            </a:r>
            <a:r>
              <a:rPr sz="1400" dirty="0">
                <a:latin typeface="Century Gothic"/>
                <a:cs typeface="Century Gothic"/>
              </a:rPr>
              <a:t> </a:t>
            </a:r>
            <a:r>
              <a:rPr sz="1400" spc="-5" dirty="0">
                <a:latin typeface="Century Gothic"/>
                <a:cs typeface="Century Gothic"/>
              </a:rPr>
              <a:t>year 6.</a:t>
            </a:r>
            <a:endParaRPr sz="1400" dirty="0">
              <a:latin typeface="Century Gothic"/>
              <a:cs typeface="Century Gothic"/>
            </a:endParaRPr>
          </a:p>
          <a:p>
            <a:pPr marL="12700" marR="5080">
              <a:lnSpc>
                <a:spcPct val="110200"/>
              </a:lnSpc>
              <a:spcBef>
                <a:spcPts val="800"/>
              </a:spcBef>
            </a:pPr>
            <a:r>
              <a:rPr sz="1400" spc="5" dirty="0">
                <a:latin typeface="Century Gothic"/>
                <a:cs typeface="Century Gothic"/>
              </a:rPr>
              <a:t>At </a:t>
            </a:r>
            <a:r>
              <a:rPr sz="1400" spc="-5" dirty="0">
                <a:latin typeface="Century Gothic"/>
                <a:cs typeface="Century Gothic"/>
              </a:rPr>
              <a:t>Whiteoak School, </a:t>
            </a:r>
            <a:r>
              <a:rPr sz="1400" spc="5" dirty="0">
                <a:latin typeface="Century Gothic"/>
                <a:cs typeface="Century Gothic"/>
              </a:rPr>
              <a:t>we </a:t>
            </a:r>
            <a:r>
              <a:rPr sz="1400" dirty="0">
                <a:latin typeface="Century Gothic"/>
                <a:cs typeface="Century Gothic"/>
              </a:rPr>
              <a:t>make </a:t>
            </a:r>
            <a:r>
              <a:rPr sz="1400" spc="-5" dirty="0">
                <a:latin typeface="Century Gothic"/>
                <a:cs typeface="Century Gothic"/>
              </a:rPr>
              <a:t>use </a:t>
            </a:r>
            <a:r>
              <a:rPr sz="1400" dirty="0">
                <a:latin typeface="Century Gothic"/>
                <a:cs typeface="Century Gothic"/>
              </a:rPr>
              <a:t>of </a:t>
            </a:r>
            <a:r>
              <a:rPr sz="1400" spc="-5" dirty="0">
                <a:latin typeface="Century Gothic"/>
                <a:cs typeface="Century Gothic"/>
              </a:rPr>
              <a:t>the </a:t>
            </a:r>
            <a:r>
              <a:rPr sz="1400" dirty="0">
                <a:latin typeface="Century Gothic"/>
                <a:cs typeface="Century Gothic"/>
              </a:rPr>
              <a:t>British </a:t>
            </a:r>
            <a:r>
              <a:rPr sz="1400" spc="-5" dirty="0">
                <a:latin typeface="Century Gothic"/>
                <a:cs typeface="Century Gothic"/>
              </a:rPr>
              <a:t>national </a:t>
            </a:r>
            <a:r>
              <a:rPr sz="1400" dirty="0">
                <a:latin typeface="Century Gothic"/>
                <a:cs typeface="Century Gothic"/>
              </a:rPr>
              <a:t>curriculum </a:t>
            </a:r>
            <a:r>
              <a:rPr sz="1400" spc="5" dirty="0">
                <a:latin typeface="Century Gothic"/>
                <a:cs typeface="Century Gothic"/>
              </a:rPr>
              <a:t> </a:t>
            </a:r>
            <a:r>
              <a:rPr sz="1400" dirty="0">
                <a:latin typeface="Century Gothic"/>
                <a:cs typeface="Century Gothic"/>
              </a:rPr>
              <a:t>with a </a:t>
            </a:r>
            <a:r>
              <a:rPr sz="1400" spc="-5" dirty="0">
                <a:latin typeface="Century Gothic"/>
                <a:cs typeface="Century Gothic"/>
              </a:rPr>
              <a:t>blend </a:t>
            </a:r>
            <a:r>
              <a:rPr sz="1400" dirty="0">
                <a:latin typeface="Century Gothic"/>
                <a:cs typeface="Century Gothic"/>
              </a:rPr>
              <a:t>of </a:t>
            </a:r>
            <a:r>
              <a:rPr sz="1400" spc="-5" dirty="0">
                <a:latin typeface="Century Gothic"/>
                <a:cs typeface="Century Gothic"/>
              </a:rPr>
              <a:t>the Nigerian curriculum. Our </a:t>
            </a:r>
            <a:r>
              <a:rPr sz="1400" dirty="0">
                <a:latin typeface="Century Gothic"/>
                <a:cs typeface="Century Gothic"/>
              </a:rPr>
              <a:t>children </a:t>
            </a:r>
            <a:r>
              <a:rPr sz="1400" spc="-5" dirty="0">
                <a:latin typeface="Century Gothic"/>
                <a:cs typeface="Century Gothic"/>
              </a:rPr>
              <a:t>have </a:t>
            </a:r>
            <a:r>
              <a:rPr sz="1400" dirty="0">
                <a:latin typeface="Century Gothic"/>
                <a:cs typeface="Century Gothic"/>
              </a:rPr>
              <a:t>exceled </a:t>
            </a:r>
            <a:r>
              <a:rPr sz="1400" spc="5" dirty="0">
                <a:latin typeface="Century Gothic"/>
                <a:cs typeface="Century Gothic"/>
              </a:rPr>
              <a:t> </a:t>
            </a:r>
            <a:r>
              <a:rPr sz="1400" dirty="0">
                <a:latin typeface="Century Gothic"/>
                <a:cs typeface="Century Gothic"/>
              </a:rPr>
              <a:t>over </a:t>
            </a:r>
            <a:r>
              <a:rPr sz="1400" spc="-5" dirty="0">
                <a:latin typeface="Century Gothic"/>
                <a:cs typeface="Century Gothic"/>
              </a:rPr>
              <a:t>the years beyond their </a:t>
            </a:r>
            <a:r>
              <a:rPr sz="1400" dirty="0">
                <a:latin typeface="Century Gothic"/>
                <a:cs typeface="Century Gothic"/>
              </a:rPr>
              <a:t>limits because </a:t>
            </a:r>
            <a:r>
              <a:rPr sz="1400" spc="-5" dirty="0">
                <a:latin typeface="Century Gothic"/>
                <a:cs typeface="Century Gothic"/>
              </a:rPr>
              <a:t>each child </a:t>
            </a:r>
            <a:r>
              <a:rPr sz="1400" spc="5" dirty="0">
                <a:latin typeface="Century Gothic"/>
                <a:cs typeface="Century Gothic"/>
              </a:rPr>
              <a:t>is </a:t>
            </a:r>
            <a:r>
              <a:rPr sz="1400" spc="-5" dirty="0">
                <a:latin typeface="Century Gothic"/>
                <a:cs typeface="Century Gothic"/>
              </a:rPr>
              <a:t>handled </a:t>
            </a:r>
            <a:r>
              <a:rPr sz="1400" dirty="0">
                <a:latin typeface="Century Gothic"/>
                <a:cs typeface="Century Gothic"/>
              </a:rPr>
              <a:t> </a:t>
            </a:r>
            <a:r>
              <a:rPr sz="1400" spc="-5" dirty="0">
                <a:latin typeface="Century Gothic"/>
                <a:cs typeface="Century Gothic"/>
              </a:rPr>
              <a:t>uniquely</a:t>
            </a:r>
            <a:r>
              <a:rPr sz="1400" dirty="0">
                <a:latin typeface="Century Gothic"/>
                <a:cs typeface="Century Gothic"/>
              </a:rPr>
              <a:t> with</a:t>
            </a:r>
            <a:r>
              <a:rPr sz="1400" spc="5" dirty="0">
                <a:latin typeface="Century Gothic"/>
                <a:cs typeface="Century Gothic"/>
              </a:rPr>
              <a:t> </a:t>
            </a:r>
            <a:r>
              <a:rPr sz="1400" spc="-5" dirty="0">
                <a:latin typeface="Century Gothic"/>
                <a:cs typeface="Century Gothic"/>
              </a:rPr>
              <a:t>reference</a:t>
            </a:r>
            <a:r>
              <a:rPr sz="1400" spc="15" dirty="0">
                <a:latin typeface="Century Gothic"/>
                <a:cs typeface="Century Gothic"/>
              </a:rPr>
              <a:t> </a:t>
            </a:r>
            <a:r>
              <a:rPr sz="1400" spc="-5" dirty="0">
                <a:latin typeface="Century Gothic"/>
                <a:cs typeface="Century Gothic"/>
              </a:rPr>
              <a:t>to</a:t>
            </a:r>
            <a:r>
              <a:rPr sz="1400" dirty="0">
                <a:latin typeface="Century Gothic"/>
                <a:cs typeface="Century Gothic"/>
              </a:rPr>
              <a:t> </a:t>
            </a:r>
            <a:r>
              <a:rPr sz="1400" spc="-5" dirty="0">
                <a:latin typeface="Century Gothic"/>
                <a:cs typeface="Century Gothic"/>
              </a:rPr>
              <a:t>individual</a:t>
            </a:r>
            <a:r>
              <a:rPr sz="1400" spc="35" dirty="0">
                <a:latin typeface="Century Gothic"/>
                <a:cs typeface="Century Gothic"/>
              </a:rPr>
              <a:t> </a:t>
            </a:r>
            <a:r>
              <a:rPr sz="1400" spc="-5" dirty="0">
                <a:latin typeface="Century Gothic"/>
                <a:cs typeface="Century Gothic"/>
              </a:rPr>
              <a:t>needs.</a:t>
            </a:r>
            <a:r>
              <a:rPr sz="1400" spc="5" dirty="0">
                <a:latin typeface="Century Gothic"/>
                <a:cs typeface="Century Gothic"/>
              </a:rPr>
              <a:t> </a:t>
            </a:r>
            <a:r>
              <a:rPr sz="1400" spc="-5" dirty="0">
                <a:latin typeface="Century Gothic"/>
                <a:cs typeface="Century Gothic"/>
              </a:rPr>
              <a:t>(Developing</a:t>
            </a:r>
            <a:r>
              <a:rPr sz="1400" dirty="0">
                <a:latin typeface="Century Gothic"/>
                <a:cs typeface="Century Gothic"/>
              </a:rPr>
              <a:t> </a:t>
            </a:r>
            <a:r>
              <a:rPr sz="1400" spc="-5" dirty="0">
                <a:latin typeface="Century Gothic"/>
                <a:cs typeface="Century Gothic"/>
              </a:rPr>
              <a:t>Foundation </a:t>
            </a:r>
            <a:r>
              <a:rPr sz="1400" spc="-370" dirty="0">
                <a:latin typeface="Century Gothic"/>
                <a:cs typeface="Century Gothic"/>
              </a:rPr>
              <a:t> </a:t>
            </a:r>
            <a:r>
              <a:rPr sz="1400" spc="-5" dirty="0">
                <a:latin typeface="Century Gothic"/>
                <a:cs typeface="Century Gothic"/>
              </a:rPr>
              <a:t>and</a:t>
            </a:r>
            <a:r>
              <a:rPr sz="1400" spc="-15" dirty="0">
                <a:latin typeface="Century Gothic"/>
                <a:cs typeface="Century Gothic"/>
              </a:rPr>
              <a:t> </a:t>
            </a:r>
            <a:r>
              <a:rPr sz="1400" dirty="0">
                <a:latin typeface="Century Gothic"/>
                <a:cs typeface="Century Gothic"/>
              </a:rPr>
              <a:t>secured).</a:t>
            </a:r>
          </a:p>
        </p:txBody>
      </p:sp>
      <p:grpSp>
        <p:nvGrpSpPr>
          <p:cNvPr id="3" name="object 3"/>
          <p:cNvGrpSpPr/>
          <p:nvPr/>
        </p:nvGrpSpPr>
        <p:grpSpPr>
          <a:xfrm>
            <a:off x="1233171" y="2743201"/>
            <a:ext cx="3491229" cy="2514600"/>
            <a:chOff x="1330960" y="3300476"/>
            <a:chExt cx="5225415" cy="3305175"/>
          </a:xfrm>
        </p:grpSpPr>
        <p:sp>
          <p:nvSpPr>
            <p:cNvPr id="4" name="object 4"/>
            <p:cNvSpPr/>
            <p:nvPr/>
          </p:nvSpPr>
          <p:spPr>
            <a:xfrm>
              <a:off x="1334135" y="3303651"/>
              <a:ext cx="5219065" cy="3298825"/>
            </a:xfrm>
            <a:custGeom>
              <a:avLst/>
              <a:gdLst/>
              <a:ahLst/>
              <a:cxnLst/>
              <a:rect l="l" t="t" r="r" b="b"/>
              <a:pathLst>
                <a:path w="5219065" h="3298825">
                  <a:moveTo>
                    <a:pt x="5219065" y="0"/>
                  </a:moveTo>
                  <a:lnTo>
                    <a:pt x="0" y="0"/>
                  </a:lnTo>
                  <a:lnTo>
                    <a:pt x="0" y="3298825"/>
                  </a:lnTo>
                  <a:lnTo>
                    <a:pt x="5219065" y="3298825"/>
                  </a:lnTo>
                  <a:lnTo>
                    <a:pt x="5219065" y="0"/>
                  </a:lnTo>
                  <a:close/>
                </a:path>
              </a:pathLst>
            </a:custGeom>
            <a:solidFill>
              <a:srgbClr val="8FAADC"/>
            </a:solidFill>
          </p:spPr>
          <p:txBody>
            <a:bodyPr wrap="square" lIns="0" tIns="0" rIns="0" bIns="0" rtlCol="0"/>
            <a:lstStyle/>
            <a:p>
              <a:endParaRPr/>
            </a:p>
          </p:txBody>
        </p:sp>
        <p:sp>
          <p:nvSpPr>
            <p:cNvPr id="5" name="object 5"/>
            <p:cNvSpPr/>
            <p:nvPr/>
          </p:nvSpPr>
          <p:spPr>
            <a:xfrm>
              <a:off x="1334135" y="3303651"/>
              <a:ext cx="5219065" cy="3298825"/>
            </a:xfrm>
            <a:custGeom>
              <a:avLst/>
              <a:gdLst/>
              <a:ahLst/>
              <a:cxnLst/>
              <a:rect l="l" t="t" r="r" b="b"/>
              <a:pathLst>
                <a:path w="5219065" h="3298825">
                  <a:moveTo>
                    <a:pt x="0" y="3298825"/>
                  </a:moveTo>
                  <a:lnTo>
                    <a:pt x="5219065" y="3298825"/>
                  </a:lnTo>
                  <a:lnTo>
                    <a:pt x="5219065" y="0"/>
                  </a:lnTo>
                  <a:lnTo>
                    <a:pt x="0" y="0"/>
                  </a:lnTo>
                  <a:lnTo>
                    <a:pt x="0" y="3298825"/>
                  </a:lnTo>
                  <a:close/>
                </a:path>
              </a:pathLst>
            </a:custGeom>
            <a:ln w="6350">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429512" y="3352800"/>
              <a:ext cx="5029073" cy="3077083"/>
            </a:xfrm>
            <a:prstGeom prst="rect">
              <a:avLst/>
            </a:prstGeom>
          </p:spPr>
        </p:pic>
      </p:grpSp>
      <p:grpSp>
        <p:nvGrpSpPr>
          <p:cNvPr id="7" name="object 7"/>
          <p:cNvGrpSpPr/>
          <p:nvPr/>
        </p:nvGrpSpPr>
        <p:grpSpPr>
          <a:xfrm>
            <a:off x="5105400" y="2745618"/>
            <a:ext cx="3050222" cy="2509768"/>
            <a:chOff x="979805" y="6736968"/>
            <a:chExt cx="5949950" cy="2559050"/>
          </a:xfrm>
        </p:grpSpPr>
        <p:sp>
          <p:nvSpPr>
            <p:cNvPr id="8" name="object 8"/>
            <p:cNvSpPr/>
            <p:nvPr/>
          </p:nvSpPr>
          <p:spPr>
            <a:xfrm>
              <a:off x="982980" y="6740143"/>
              <a:ext cx="5943600" cy="2552700"/>
            </a:xfrm>
            <a:custGeom>
              <a:avLst/>
              <a:gdLst/>
              <a:ahLst/>
              <a:cxnLst/>
              <a:rect l="l" t="t" r="r" b="b"/>
              <a:pathLst>
                <a:path w="5943600" h="2552700">
                  <a:moveTo>
                    <a:pt x="5943600" y="0"/>
                  </a:moveTo>
                  <a:lnTo>
                    <a:pt x="0" y="0"/>
                  </a:lnTo>
                  <a:lnTo>
                    <a:pt x="0" y="2552699"/>
                  </a:lnTo>
                  <a:lnTo>
                    <a:pt x="5943600" y="2552699"/>
                  </a:lnTo>
                  <a:lnTo>
                    <a:pt x="5943600" y="0"/>
                  </a:lnTo>
                  <a:close/>
                </a:path>
              </a:pathLst>
            </a:custGeom>
            <a:solidFill>
              <a:srgbClr val="FFC000"/>
            </a:solidFill>
          </p:spPr>
          <p:txBody>
            <a:bodyPr wrap="square" lIns="0" tIns="0" rIns="0" bIns="0" rtlCol="0"/>
            <a:lstStyle/>
            <a:p>
              <a:endParaRPr/>
            </a:p>
          </p:txBody>
        </p:sp>
        <p:sp>
          <p:nvSpPr>
            <p:cNvPr id="9" name="object 9"/>
            <p:cNvSpPr/>
            <p:nvPr/>
          </p:nvSpPr>
          <p:spPr>
            <a:xfrm>
              <a:off x="982980" y="6740143"/>
              <a:ext cx="5943600" cy="2552700"/>
            </a:xfrm>
            <a:custGeom>
              <a:avLst/>
              <a:gdLst/>
              <a:ahLst/>
              <a:cxnLst/>
              <a:rect l="l" t="t" r="r" b="b"/>
              <a:pathLst>
                <a:path w="5943600" h="2552700">
                  <a:moveTo>
                    <a:pt x="0" y="2552699"/>
                  </a:moveTo>
                  <a:lnTo>
                    <a:pt x="5943600" y="2552699"/>
                  </a:lnTo>
                  <a:lnTo>
                    <a:pt x="5943600" y="0"/>
                  </a:lnTo>
                  <a:lnTo>
                    <a:pt x="0" y="0"/>
                  </a:lnTo>
                  <a:lnTo>
                    <a:pt x="0" y="2552699"/>
                  </a:lnTo>
                  <a:close/>
                </a:path>
              </a:pathLst>
            </a:custGeom>
            <a:ln w="6350">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077595" y="6789419"/>
              <a:ext cx="5710555" cy="2308224"/>
            </a:xfrm>
            <a:prstGeom prst="rect">
              <a:avLst/>
            </a:prstGeom>
          </p:spPr>
        </p:pic>
      </p:grpSp>
    </p:spTree>
    <p:extLst>
      <p:ext uri="{BB962C8B-B14F-4D97-AF65-F5344CB8AC3E}">
        <p14:creationId xmlns:p14="http://schemas.microsoft.com/office/powerpoint/2010/main" val="355750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2667000" y="152400"/>
            <a:ext cx="2954020" cy="239395"/>
          </a:xfrm>
          <a:prstGeom prst="rect">
            <a:avLst/>
          </a:prstGeom>
        </p:spPr>
        <p:txBody>
          <a:bodyPr vert="horz" wrap="square" lIns="0" tIns="12700" rIns="0" bIns="0" rtlCol="0">
            <a:spAutoFit/>
          </a:bodyPr>
          <a:lstStyle/>
          <a:p>
            <a:pPr marL="12700">
              <a:lnSpc>
                <a:spcPct val="100000"/>
              </a:lnSpc>
              <a:spcBef>
                <a:spcPts val="100"/>
              </a:spcBef>
            </a:pPr>
            <a:r>
              <a:rPr sz="1400" b="1" u="sng" spc="-5" dirty="0">
                <a:uFill>
                  <a:solidFill>
                    <a:srgbClr val="000000"/>
                  </a:solidFill>
                </a:uFill>
                <a:latin typeface="Century Gothic"/>
                <a:cs typeface="Century Gothic"/>
              </a:rPr>
              <a:t>Overview</a:t>
            </a:r>
            <a:r>
              <a:rPr sz="1400" b="1" u="sng" spc="-10" dirty="0">
                <a:uFill>
                  <a:solidFill>
                    <a:srgbClr val="000000"/>
                  </a:solidFill>
                </a:uFill>
                <a:latin typeface="Century Gothic"/>
                <a:cs typeface="Century Gothic"/>
              </a:rPr>
              <a:t> </a:t>
            </a:r>
            <a:r>
              <a:rPr sz="1400" b="1" u="sng" dirty="0">
                <a:uFill>
                  <a:solidFill>
                    <a:srgbClr val="000000"/>
                  </a:solidFill>
                </a:uFill>
                <a:latin typeface="Century Gothic"/>
                <a:cs typeface="Century Gothic"/>
              </a:rPr>
              <a:t>of</a:t>
            </a:r>
            <a:r>
              <a:rPr sz="1400" b="1" u="sng" spc="-15" dirty="0">
                <a:uFill>
                  <a:solidFill>
                    <a:srgbClr val="000000"/>
                  </a:solidFill>
                </a:uFill>
                <a:latin typeface="Century Gothic"/>
                <a:cs typeface="Century Gothic"/>
              </a:rPr>
              <a:t> </a:t>
            </a:r>
            <a:r>
              <a:rPr sz="1400" b="1" u="sng" spc="-5" dirty="0">
                <a:uFill>
                  <a:solidFill>
                    <a:srgbClr val="000000"/>
                  </a:solidFill>
                </a:uFill>
                <a:latin typeface="Century Gothic"/>
                <a:cs typeface="Century Gothic"/>
              </a:rPr>
              <a:t>Some of</a:t>
            </a:r>
            <a:r>
              <a:rPr sz="1400" b="1" u="sng" spc="-10" dirty="0">
                <a:uFill>
                  <a:solidFill>
                    <a:srgbClr val="000000"/>
                  </a:solidFill>
                </a:uFill>
                <a:latin typeface="Century Gothic"/>
                <a:cs typeface="Century Gothic"/>
              </a:rPr>
              <a:t> </a:t>
            </a:r>
            <a:r>
              <a:rPr sz="1400" b="1" u="sng" dirty="0">
                <a:uFill>
                  <a:solidFill>
                    <a:srgbClr val="000000"/>
                  </a:solidFill>
                </a:uFill>
                <a:latin typeface="Century Gothic"/>
                <a:cs typeface="Century Gothic"/>
              </a:rPr>
              <a:t>Our</a:t>
            </a:r>
            <a:r>
              <a:rPr sz="1400" b="1" u="sng" spc="-15" dirty="0">
                <a:uFill>
                  <a:solidFill>
                    <a:srgbClr val="000000"/>
                  </a:solidFill>
                </a:uFill>
                <a:latin typeface="Century Gothic"/>
                <a:cs typeface="Century Gothic"/>
              </a:rPr>
              <a:t> </a:t>
            </a:r>
            <a:r>
              <a:rPr sz="1400" b="1" u="sng" dirty="0">
                <a:uFill>
                  <a:solidFill>
                    <a:srgbClr val="000000"/>
                  </a:solidFill>
                </a:uFill>
                <a:latin typeface="Century Gothic"/>
                <a:cs typeface="Century Gothic"/>
              </a:rPr>
              <a:t>Facilities</a:t>
            </a:r>
            <a:endParaRPr sz="1400" dirty="0">
              <a:latin typeface="Century Gothic"/>
              <a:cs typeface="Century Gothic"/>
            </a:endParaRPr>
          </a:p>
        </p:txBody>
      </p:sp>
      <p:grpSp>
        <p:nvGrpSpPr>
          <p:cNvPr id="4" name="object 3"/>
          <p:cNvGrpSpPr/>
          <p:nvPr/>
        </p:nvGrpSpPr>
        <p:grpSpPr>
          <a:xfrm>
            <a:off x="659723" y="685800"/>
            <a:ext cx="2763189" cy="1905000"/>
            <a:chOff x="758825" y="1536064"/>
            <a:chExt cx="2955290" cy="2429510"/>
          </a:xfrm>
        </p:grpSpPr>
        <p:sp>
          <p:nvSpPr>
            <p:cNvPr id="5" name="object 4"/>
            <p:cNvSpPr/>
            <p:nvPr/>
          </p:nvSpPr>
          <p:spPr>
            <a:xfrm>
              <a:off x="762000" y="1539239"/>
              <a:ext cx="2948940" cy="2423160"/>
            </a:xfrm>
            <a:custGeom>
              <a:avLst/>
              <a:gdLst/>
              <a:ahLst/>
              <a:cxnLst/>
              <a:rect l="l" t="t" r="r" b="b"/>
              <a:pathLst>
                <a:path w="2948940" h="2423160">
                  <a:moveTo>
                    <a:pt x="2948940" y="0"/>
                  </a:moveTo>
                  <a:lnTo>
                    <a:pt x="0" y="0"/>
                  </a:lnTo>
                  <a:lnTo>
                    <a:pt x="0" y="2423159"/>
                  </a:lnTo>
                  <a:lnTo>
                    <a:pt x="2948940" y="2423159"/>
                  </a:lnTo>
                  <a:lnTo>
                    <a:pt x="2948940" y="0"/>
                  </a:lnTo>
                  <a:close/>
                </a:path>
              </a:pathLst>
            </a:custGeom>
            <a:solidFill>
              <a:srgbClr val="BEBEBE"/>
            </a:solidFill>
          </p:spPr>
          <p:txBody>
            <a:bodyPr wrap="square" lIns="0" tIns="0" rIns="0" bIns="0" rtlCol="0"/>
            <a:lstStyle/>
            <a:p>
              <a:endParaRPr/>
            </a:p>
          </p:txBody>
        </p:sp>
        <p:sp>
          <p:nvSpPr>
            <p:cNvPr id="6" name="object 5"/>
            <p:cNvSpPr/>
            <p:nvPr/>
          </p:nvSpPr>
          <p:spPr>
            <a:xfrm>
              <a:off x="762000" y="1539239"/>
              <a:ext cx="2948940" cy="2423160"/>
            </a:xfrm>
            <a:custGeom>
              <a:avLst/>
              <a:gdLst/>
              <a:ahLst/>
              <a:cxnLst/>
              <a:rect l="l" t="t" r="r" b="b"/>
              <a:pathLst>
                <a:path w="2948940" h="2423160">
                  <a:moveTo>
                    <a:pt x="0" y="2423159"/>
                  </a:moveTo>
                  <a:lnTo>
                    <a:pt x="2948940" y="2423159"/>
                  </a:lnTo>
                  <a:lnTo>
                    <a:pt x="2948940" y="0"/>
                  </a:lnTo>
                  <a:lnTo>
                    <a:pt x="0" y="0"/>
                  </a:lnTo>
                  <a:lnTo>
                    <a:pt x="0" y="2423159"/>
                  </a:lnTo>
                  <a:close/>
                </a:path>
              </a:pathLst>
            </a:custGeom>
            <a:ln w="6350">
              <a:solidFill>
                <a:srgbClr val="000000"/>
              </a:solidFill>
            </a:ln>
          </p:spPr>
          <p:txBody>
            <a:bodyPr wrap="square" lIns="0" tIns="0" rIns="0" bIns="0" rtlCol="0"/>
            <a:lstStyle/>
            <a:p>
              <a:endParaRPr/>
            </a:p>
          </p:txBody>
        </p:sp>
        <p:pic>
          <p:nvPicPr>
            <p:cNvPr id="7" name="object 6"/>
            <p:cNvPicPr/>
            <p:nvPr/>
          </p:nvPicPr>
          <p:blipFill>
            <a:blip r:embed="rId2" cstate="print"/>
            <a:stretch>
              <a:fillRect/>
            </a:stretch>
          </p:blipFill>
          <p:spPr>
            <a:xfrm>
              <a:off x="856614" y="1588134"/>
              <a:ext cx="2759837" cy="2325497"/>
            </a:xfrm>
            <a:prstGeom prst="rect">
              <a:avLst/>
            </a:prstGeom>
          </p:spPr>
        </p:pic>
      </p:grpSp>
      <p:grpSp>
        <p:nvGrpSpPr>
          <p:cNvPr id="8" name="object 7"/>
          <p:cNvGrpSpPr/>
          <p:nvPr/>
        </p:nvGrpSpPr>
        <p:grpSpPr>
          <a:xfrm>
            <a:off x="5105400" y="659130"/>
            <a:ext cx="2438400" cy="1890941"/>
            <a:chOff x="4340225" y="1536064"/>
            <a:chExt cx="2818130" cy="2482850"/>
          </a:xfrm>
        </p:grpSpPr>
        <p:sp>
          <p:nvSpPr>
            <p:cNvPr id="9" name="object 8"/>
            <p:cNvSpPr/>
            <p:nvPr/>
          </p:nvSpPr>
          <p:spPr>
            <a:xfrm>
              <a:off x="4343400" y="1539239"/>
              <a:ext cx="2811780" cy="2476500"/>
            </a:xfrm>
            <a:custGeom>
              <a:avLst/>
              <a:gdLst/>
              <a:ahLst/>
              <a:cxnLst/>
              <a:rect l="l" t="t" r="r" b="b"/>
              <a:pathLst>
                <a:path w="2811779" h="2476500">
                  <a:moveTo>
                    <a:pt x="2811779" y="0"/>
                  </a:moveTo>
                  <a:lnTo>
                    <a:pt x="0" y="0"/>
                  </a:lnTo>
                  <a:lnTo>
                    <a:pt x="0" y="2476499"/>
                  </a:lnTo>
                  <a:lnTo>
                    <a:pt x="2811779" y="2476499"/>
                  </a:lnTo>
                  <a:lnTo>
                    <a:pt x="2811779" y="0"/>
                  </a:lnTo>
                  <a:close/>
                </a:path>
              </a:pathLst>
            </a:custGeom>
            <a:solidFill>
              <a:srgbClr val="2D75B6"/>
            </a:solidFill>
          </p:spPr>
          <p:txBody>
            <a:bodyPr wrap="square" lIns="0" tIns="0" rIns="0" bIns="0" rtlCol="0"/>
            <a:lstStyle/>
            <a:p>
              <a:endParaRPr/>
            </a:p>
          </p:txBody>
        </p:sp>
        <p:sp>
          <p:nvSpPr>
            <p:cNvPr id="10" name="object 9"/>
            <p:cNvSpPr/>
            <p:nvPr/>
          </p:nvSpPr>
          <p:spPr>
            <a:xfrm>
              <a:off x="4343400" y="1539239"/>
              <a:ext cx="2811780" cy="2476500"/>
            </a:xfrm>
            <a:custGeom>
              <a:avLst/>
              <a:gdLst/>
              <a:ahLst/>
              <a:cxnLst/>
              <a:rect l="l" t="t" r="r" b="b"/>
              <a:pathLst>
                <a:path w="2811779" h="2476500">
                  <a:moveTo>
                    <a:pt x="0" y="2476499"/>
                  </a:moveTo>
                  <a:lnTo>
                    <a:pt x="2811779" y="2476499"/>
                  </a:lnTo>
                  <a:lnTo>
                    <a:pt x="2811779" y="0"/>
                  </a:lnTo>
                  <a:lnTo>
                    <a:pt x="0" y="0"/>
                  </a:lnTo>
                  <a:lnTo>
                    <a:pt x="0" y="2476499"/>
                  </a:lnTo>
                  <a:close/>
                </a:path>
              </a:pathLst>
            </a:custGeom>
            <a:ln w="6350">
              <a:solidFill>
                <a:srgbClr val="000000"/>
              </a:solidFill>
            </a:ln>
          </p:spPr>
          <p:txBody>
            <a:bodyPr wrap="square" lIns="0" tIns="0" rIns="0" bIns="0" rtlCol="0"/>
            <a:lstStyle/>
            <a:p>
              <a:endParaRPr/>
            </a:p>
          </p:txBody>
        </p:sp>
        <p:pic>
          <p:nvPicPr>
            <p:cNvPr id="11" name="object 10"/>
            <p:cNvPicPr/>
            <p:nvPr/>
          </p:nvPicPr>
          <p:blipFill>
            <a:blip r:embed="rId3" cstate="print"/>
            <a:stretch>
              <a:fillRect/>
            </a:stretch>
          </p:blipFill>
          <p:spPr>
            <a:xfrm>
              <a:off x="4438014" y="1588134"/>
              <a:ext cx="2622677" cy="2378837"/>
            </a:xfrm>
            <a:prstGeom prst="rect">
              <a:avLst/>
            </a:prstGeom>
          </p:spPr>
        </p:pic>
      </p:grpSp>
      <p:sp>
        <p:nvSpPr>
          <p:cNvPr id="12" name="object 19"/>
          <p:cNvSpPr txBox="1"/>
          <p:nvPr/>
        </p:nvSpPr>
        <p:spPr>
          <a:xfrm>
            <a:off x="778752" y="2758437"/>
            <a:ext cx="2606040" cy="268605"/>
          </a:xfrm>
          <a:prstGeom prst="rect">
            <a:avLst/>
          </a:prstGeom>
          <a:ln w="6350">
            <a:solidFill>
              <a:srgbClr val="000000"/>
            </a:solidFill>
          </a:ln>
        </p:spPr>
        <p:txBody>
          <a:bodyPr vert="horz" wrap="square" lIns="0" tIns="40640" rIns="0" bIns="0" rtlCol="0">
            <a:spAutoFit/>
          </a:bodyPr>
          <a:lstStyle/>
          <a:p>
            <a:pPr marL="635" algn="ctr">
              <a:lnSpc>
                <a:spcPct val="100000"/>
              </a:lnSpc>
              <a:spcBef>
                <a:spcPts val="320"/>
              </a:spcBef>
            </a:pPr>
            <a:r>
              <a:rPr sz="1100" spc="-5" dirty="0">
                <a:latin typeface="Calibri"/>
                <a:cs typeface="Calibri"/>
              </a:rPr>
              <a:t>Playground</a:t>
            </a:r>
            <a:endParaRPr sz="1100">
              <a:latin typeface="Calibri"/>
              <a:cs typeface="Calibri"/>
            </a:endParaRPr>
          </a:p>
        </p:txBody>
      </p:sp>
      <p:sp>
        <p:nvSpPr>
          <p:cNvPr id="13" name="object 20"/>
          <p:cNvSpPr txBox="1"/>
          <p:nvPr/>
        </p:nvSpPr>
        <p:spPr>
          <a:xfrm>
            <a:off x="5257799" y="2791396"/>
            <a:ext cx="2144599" cy="210314"/>
          </a:xfrm>
          <a:prstGeom prst="rect">
            <a:avLst/>
          </a:prstGeom>
          <a:ln w="6350">
            <a:solidFill>
              <a:srgbClr val="000000"/>
            </a:solidFill>
          </a:ln>
        </p:spPr>
        <p:txBody>
          <a:bodyPr vert="horz" wrap="square" lIns="0" tIns="40640" rIns="0" bIns="0" rtlCol="0">
            <a:spAutoFit/>
          </a:bodyPr>
          <a:lstStyle/>
          <a:p>
            <a:pPr marL="1270" algn="ctr">
              <a:lnSpc>
                <a:spcPct val="100000"/>
              </a:lnSpc>
              <a:spcBef>
                <a:spcPts val="320"/>
              </a:spcBef>
            </a:pPr>
            <a:r>
              <a:rPr sz="1100" dirty="0">
                <a:latin typeface="Calibri"/>
                <a:cs typeface="Calibri"/>
              </a:rPr>
              <a:t>Pool</a:t>
            </a:r>
            <a:endParaRPr sz="1100">
              <a:latin typeface="Calibri"/>
              <a:cs typeface="Calibri"/>
            </a:endParaRPr>
          </a:p>
        </p:txBody>
      </p:sp>
      <p:grpSp>
        <p:nvGrpSpPr>
          <p:cNvPr id="14" name="object 11"/>
          <p:cNvGrpSpPr/>
          <p:nvPr/>
        </p:nvGrpSpPr>
        <p:grpSpPr>
          <a:xfrm>
            <a:off x="584368" y="3350093"/>
            <a:ext cx="2747228" cy="2055073"/>
            <a:chOff x="796925" y="4637404"/>
            <a:chExt cx="2917190" cy="2581910"/>
          </a:xfrm>
        </p:grpSpPr>
        <p:sp>
          <p:nvSpPr>
            <p:cNvPr id="15" name="object 12"/>
            <p:cNvSpPr/>
            <p:nvPr/>
          </p:nvSpPr>
          <p:spPr>
            <a:xfrm>
              <a:off x="800100" y="4640579"/>
              <a:ext cx="2910840" cy="2575560"/>
            </a:xfrm>
            <a:custGeom>
              <a:avLst/>
              <a:gdLst/>
              <a:ahLst/>
              <a:cxnLst/>
              <a:rect l="l" t="t" r="r" b="b"/>
              <a:pathLst>
                <a:path w="2910840" h="2575559">
                  <a:moveTo>
                    <a:pt x="2910840" y="0"/>
                  </a:moveTo>
                  <a:lnTo>
                    <a:pt x="0" y="0"/>
                  </a:lnTo>
                  <a:lnTo>
                    <a:pt x="0" y="2575560"/>
                  </a:lnTo>
                  <a:lnTo>
                    <a:pt x="2910840" y="2575560"/>
                  </a:lnTo>
                  <a:lnTo>
                    <a:pt x="2910840" y="0"/>
                  </a:lnTo>
                  <a:close/>
                </a:path>
              </a:pathLst>
            </a:custGeom>
            <a:solidFill>
              <a:srgbClr val="7B7B7B"/>
            </a:solidFill>
          </p:spPr>
          <p:txBody>
            <a:bodyPr wrap="square" lIns="0" tIns="0" rIns="0" bIns="0" rtlCol="0"/>
            <a:lstStyle/>
            <a:p>
              <a:endParaRPr/>
            </a:p>
          </p:txBody>
        </p:sp>
        <p:sp>
          <p:nvSpPr>
            <p:cNvPr id="16" name="object 13"/>
            <p:cNvSpPr/>
            <p:nvPr/>
          </p:nvSpPr>
          <p:spPr>
            <a:xfrm>
              <a:off x="800100" y="4640579"/>
              <a:ext cx="2910840" cy="2575560"/>
            </a:xfrm>
            <a:custGeom>
              <a:avLst/>
              <a:gdLst/>
              <a:ahLst/>
              <a:cxnLst/>
              <a:rect l="l" t="t" r="r" b="b"/>
              <a:pathLst>
                <a:path w="2910840" h="2575559">
                  <a:moveTo>
                    <a:pt x="0" y="2575560"/>
                  </a:moveTo>
                  <a:lnTo>
                    <a:pt x="2910840" y="2575560"/>
                  </a:lnTo>
                  <a:lnTo>
                    <a:pt x="2910840" y="0"/>
                  </a:lnTo>
                  <a:lnTo>
                    <a:pt x="0" y="0"/>
                  </a:lnTo>
                  <a:lnTo>
                    <a:pt x="0" y="2575560"/>
                  </a:lnTo>
                  <a:close/>
                </a:path>
              </a:pathLst>
            </a:custGeom>
            <a:ln w="6350">
              <a:solidFill>
                <a:srgbClr val="000000"/>
              </a:solidFill>
            </a:ln>
          </p:spPr>
          <p:txBody>
            <a:bodyPr wrap="square" lIns="0" tIns="0" rIns="0" bIns="0" rtlCol="0"/>
            <a:lstStyle/>
            <a:p>
              <a:endParaRPr/>
            </a:p>
          </p:txBody>
        </p:sp>
        <p:pic>
          <p:nvPicPr>
            <p:cNvPr id="17" name="object 14"/>
            <p:cNvPicPr/>
            <p:nvPr/>
          </p:nvPicPr>
          <p:blipFill>
            <a:blip r:embed="rId4" cstate="print"/>
            <a:stretch>
              <a:fillRect/>
            </a:stretch>
          </p:blipFill>
          <p:spPr>
            <a:xfrm>
              <a:off x="894714" y="4689474"/>
              <a:ext cx="2721737" cy="2475865"/>
            </a:xfrm>
            <a:prstGeom prst="rect">
              <a:avLst/>
            </a:prstGeom>
          </p:spPr>
        </p:pic>
      </p:grpSp>
      <p:grpSp>
        <p:nvGrpSpPr>
          <p:cNvPr id="18" name="object 15"/>
          <p:cNvGrpSpPr/>
          <p:nvPr/>
        </p:nvGrpSpPr>
        <p:grpSpPr>
          <a:xfrm>
            <a:off x="5007685" y="3434085"/>
            <a:ext cx="2490627" cy="1973581"/>
            <a:chOff x="4340225" y="4713604"/>
            <a:chExt cx="2572385" cy="2505710"/>
          </a:xfrm>
        </p:grpSpPr>
        <p:sp>
          <p:nvSpPr>
            <p:cNvPr id="19" name="object 16"/>
            <p:cNvSpPr/>
            <p:nvPr/>
          </p:nvSpPr>
          <p:spPr>
            <a:xfrm>
              <a:off x="4343400" y="4716779"/>
              <a:ext cx="2566035" cy="2499360"/>
            </a:xfrm>
            <a:custGeom>
              <a:avLst/>
              <a:gdLst/>
              <a:ahLst/>
              <a:cxnLst/>
              <a:rect l="l" t="t" r="r" b="b"/>
              <a:pathLst>
                <a:path w="2566034" h="2499359">
                  <a:moveTo>
                    <a:pt x="2566034" y="0"/>
                  </a:moveTo>
                  <a:lnTo>
                    <a:pt x="0" y="0"/>
                  </a:lnTo>
                  <a:lnTo>
                    <a:pt x="0" y="2499360"/>
                  </a:lnTo>
                  <a:lnTo>
                    <a:pt x="2566034" y="2499360"/>
                  </a:lnTo>
                  <a:lnTo>
                    <a:pt x="2566034" y="0"/>
                  </a:lnTo>
                  <a:close/>
                </a:path>
              </a:pathLst>
            </a:custGeom>
            <a:solidFill>
              <a:srgbClr val="C00000"/>
            </a:solidFill>
          </p:spPr>
          <p:txBody>
            <a:bodyPr wrap="square" lIns="0" tIns="0" rIns="0" bIns="0" rtlCol="0"/>
            <a:lstStyle/>
            <a:p>
              <a:endParaRPr/>
            </a:p>
          </p:txBody>
        </p:sp>
        <p:sp>
          <p:nvSpPr>
            <p:cNvPr id="20" name="object 17"/>
            <p:cNvSpPr/>
            <p:nvPr/>
          </p:nvSpPr>
          <p:spPr>
            <a:xfrm>
              <a:off x="4343400" y="4716779"/>
              <a:ext cx="2566035" cy="2499360"/>
            </a:xfrm>
            <a:custGeom>
              <a:avLst/>
              <a:gdLst/>
              <a:ahLst/>
              <a:cxnLst/>
              <a:rect l="l" t="t" r="r" b="b"/>
              <a:pathLst>
                <a:path w="2566034" h="2499359">
                  <a:moveTo>
                    <a:pt x="0" y="2499360"/>
                  </a:moveTo>
                  <a:lnTo>
                    <a:pt x="2566034" y="2499360"/>
                  </a:lnTo>
                  <a:lnTo>
                    <a:pt x="2566034" y="0"/>
                  </a:lnTo>
                  <a:lnTo>
                    <a:pt x="0" y="0"/>
                  </a:lnTo>
                  <a:lnTo>
                    <a:pt x="0" y="2499360"/>
                  </a:lnTo>
                  <a:close/>
                </a:path>
              </a:pathLst>
            </a:custGeom>
            <a:ln w="6350">
              <a:solidFill>
                <a:srgbClr val="000000"/>
              </a:solidFill>
            </a:ln>
          </p:spPr>
          <p:txBody>
            <a:bodyPr wrap="square" lIns="0" tIns="0" rIns="0" bIns="0" rtlCol="0"/>
            <a:lstStyle/>
            <a:p>
              <a:endParaRPr/>
            </a:p>
          </p:txBody>
        </p:sp>
        <p:pic>
          <p:nvPicPr>
            <p:cNvPr id="21" name="object 18"/>
            <p:cNvPicPr/>
            <p:nvPr/>
          </p:nvPicPr>
          <p:blipFill>
            <a:blip r:embed="rId5" cstate="print"/>
            <a:stretch>
              <a:fillRect/>
            </a:stretch>
          </p:blipFill>
          <p:spPr>
            <a:xfrm>
              <a:off x="4438014" y="4765674"/>
              <a:ext cx="2375535" cy="2345055"/>
            </a:xfrm>
            <a:prstGeom prst="rect">
              <a:avLst/>
            </a:prstGeom>
          </p:spPr>
        </p:pic>
      </p:grpSp>
      <p:sp>
        <p:nvSpPr>
          <p:cNvPr id="22" name="object 21"/>
          <p:cNvSpPr txBox="1"/>
          <p:nvPr/>
        </p:nvSpPr>
        <p:spPr>
          <a:xfrm>
            <a:off x="834032" y="5702060"/>
            <a:ext cx="2247900" cy="320040"/>
          </a:xfrm>
          <a:prstGeom prst="rect">
            <a:avLst/>
          </a:prstGeom>
          <a:ln w="6350">
            <a:solidFill>
              <a:srgbClr val="000000"/>
            </a:solidFill>
          </a:ln>
        </p:spPr>
        <p:txBody>
          <a:bodyPr vert="horz" wrap="square" lIns="0" tIns="41275" rIns="0" bIns="0" rtlCol="0">
            <a:spAutoFit/>
          </a:bodyPr>
          <a:lstStyle/>
          <a:p>
            <a:pPr marL="94615">
              <a:lnSpc>
                <a:spcPct val="100000"/>
              </a:lnSpc>
              <a:spcBef>
                <a:spcPts val="325"/>
              </a:spcBef>
            </a:pPr>
            <a:r>
              <a:rPr sz="1100" spc="-5" dirty="0">
                <a:latin typeface="Calibri"/>
                <a:cs typeface="Calibri"/>
              </a:rPr>
              <a:t>State</a:t>
            </a:r>
            <a:r>
              <a:rPr sz="1100" spc="-20" dirty="0">
                <a:latin typeface="Calibri"/>
                <a:cs typeface="Calibri"/>
              </a:rPr>
              <a:t> </a:t>
            </a:r>
            <a:r>
              <a:rPr sz="1100" dirty="0">
                <a:latin typeface="Calibri"/>
                <a:cs typeface="Calibri"/>
              </a:rPr>
              <a:t>of</a:t>
            </a:r>
            <a:r>
              <a:rPr sz="1100" spc="-5" dirty="0">
                <a:latin typeface="Calibri"/>
                <a:cs typeface="Calibri"/>
              </a:rPr>
              <a:t> the</a:t>
            </a:r>
            <a:r>
              <a:rPr sz="1100" dirty="0">
                <a:latin typeface="Calibri"/>
                <a:cs typeface="Calibri"/>
              </a:rPr>
              <a:t> Art</a:t>
            </a:r>
            <a:r>
              <a:rPr sz="1100" spc="-15" dirty="0">
                <a:latin typeface="Calibri"/>
                <a:cs typeface="Calibri"/>
              </a:rPr>
              <a:t> </a:t>
            </a:r>
            <a:r>
              <a:rPr sz="1100" spc="-5" dirty="0">
                <a:latin typeface="Calibri"/>
                <a:cs typeface="Calibri"/>
              </a:rPr>
              <a:t>Computer</a:t>
            </a:r>
            <a:r>
              <a:rPr sz="1100" spc="-30" dirty="0">
                <a:latin typeface="Calibri"/>
                <a:cs typeface="Calibri"/>
              </a:rPr>
              <a:t> </a:t>
            </a:r>
            <a:r>
              <a:rPr sz="1100" dirty="0">
                <a:latin typeface="Calibri"/>
                <a:cs typeface="Calibri"/>
              </a:rPr>
              <a:t>Lab</a:t>
            </a:r>
            <a:endParaRPr sz="1100">
              <a:latin typeface="Calibri"/>
              <a:cs typeface="Calibri"/>
            </a:endParaRPr>
          </a:p>
        </p:txBody>
      </p:sp>
      <p:sp>
        <p:nvSpPr>
          <p:cNvPr id="23" name="object 22"/>
          <p:cNvSpPr txBox="1"/>
          <p:nvPr/>
        </p:nvSpPr>
        <p:spPr>
          <a:xfrm>
            <a:off x="5010758" y="5791200"/>
            <a:ext cx="2629079" cy="210955"/>
          </a:xfrm>
          <a:prstGeom prst="rect">
            <a:avLst/>
          </a:prstGeom>
          <a:ln w="6350">
            <a:solidFill>
              <a:srgbClr val="000000"/>
            </a:solidFill>
          </a:ln>
        </p:spPr>
        <p:txBody>
          <a:bodyPr vert="horz" wrap="square" lIns="0" tIns="41275" rIns="0" bIns="0" rtlCol="0">
            <a:spAutoFit/>
          </a:bodyPr>
          <a:lstStyle/>
          <a:p>
            <a:pPr marL="800735">
              <a:lnSpc>
                <a:spcPct val="100000"/>
              </a:lnSpc>
              <a:spcBef>
                <a:spcPts val="325"/>
              </a:spcBef>
            </a:pPr>
            <a:r>
              <a:rPr sz="1100" spc="-5" dirty="0">
                <a:latin typeface="Calibri"/>
                <a:cs typeface="Calibri"/>
              </a:rPr>
              <a:t>Spacious</a:t>
            </a:r>
            <a:r>
              <a:rPr sz="1100" spc="-25" dirty="0">
                <a:latin typeface="Calibri"/>
                <a:cs typeface="Calibri"/>
              </a:rPr>
              <a:t> </a:t>
            </a:r>
            <a:r>
              <a:rPr sz="1100" spc="-5" dirty="0">
                <a:latin typeface="Calibri"/>
                <a:cs typeface="Calibri"/>
              </a:rPr>
              <a:t>Classrooms</a:t>
            </a:r>
            <a:endParaRPr sz="1100" dirty="0">
              <a:latin typeface="Calibri"/>
              <a:cs typeface="Calibri"/>
            </a:endParaRPr>
          </a:p>
        </p:txBody>
      </p:sp>
    </p:spTree>
    <p:extLst>
      <p:ext uri="{BB962C8B-B14F-4D97-AF65-F5344CB8AC3E}">
        <p14:creationId xmlns:p14="http://schemas.microsoft.com/office/powerpoint/2010/main" val="2522241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971800" y="228600"/>
            <a:ext cx="3351530" cy="566822"/>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970">
              <a:spcBef>
                <a:spcPts val="100"/>
              </a:spcBef>
            </a:pPr>
            <a:r>
              <a:rPr lang="en-US" sz="3600" dirty="0" smtClean="0"/>
              <a:t>Our</a:t>
            </a:r>
            <a:r>
              <a:rPr lang="en-US" sz="3600" spc="-85" dirty="0" smtClean="0"/>
              <a:t> </a:t>
            </a:r>
            <a:r>
              <a:rPr lang="en-US" sz="3600" spc="-5" dirty="0" smtClean="0"/>
              <a:t>Edge</a:t>
            </a:r>
            <a:endParaRPr lang="en-US" sz="3600" spc="-5" dirty="0"/>
          </a:p>
        </p:txBody>
      </p:sp>
      <p:sp>
        <p:nvSpPr>
          <p:cNvPr id="3" name="object 3"/>
          <p:cNvSpPr txBox="1"/>
          <p:nvPr/>
        </p:nvSpPr>
        <p:spPr>
          <a:xfrm>
            <a:off x="682583" y="813931"/>
            <a:ext cx="7540625" cy="961417"/>
          </a:xfrm>
          <a:prstGeom prst="rect">
            <a:avLst/>
          </a:prstGeom>
        </p:spPr>
        <p:txBody>
          <a:bodyPr vert="horz" wrap="square" lIns="0" tIns="13335" rIns="0" bIns="0" rtlCol="0">
            <a:spAutoFit/>
          </a:bodyPr>
          <a:lstStyle/>
          <a:p>
            <a:pPr marL="12700" marR="5080">
              <a:lnSpc>
                <a:spcPct val="110400"/>
              </a:lnSpc>
              <a:spcBef>
                <a:spcPts val="105"/>
              </a:spcBef>
            </a:pPr>
            <a:r>
              <a:rPr sz="1400" spc="-5" dirty="0">
                <a:latin typeface="Century Gothic"/>
                <a:cs typeface="Century Gothic"/>
              </a:rPr>
              <a:t>Whiteoak</a:t>
            </a:r>
            <a:r>
              <a:rPr sz="1400" dirty="0">
                <a:latin typeface="Century Gothic"/>
                <a:cs typeface="Century Gothic"/>
              </a:rPr>
              <a:t> </a:t>
            </a:r>
            <a:r>
              <a:rPr sz="1400" spc="-5" dirty="0">
                <a:latin typeface="Century Gothic"/>
                <a:cs typeface="Century Gothic"/>
              </a:rPr>
              <a:t>School</a:t>
            </a:r>
            <a:r>
              <a:rPr sz="1400" spc="5" dirty="0">
                <a:latin typeface="Century Gothic"/>
                <a:cs typeface="Century Gothic"/>
              </a:rPr>
              <a:t> </a:t>
            </a:r>
            <a:r>
              <a:rPr sz="1400" dirty="0">
                <a:latin typeface="Century Gothic"/>
                <a:cs typeface="Century Gothic"/>
              </a:rPr>
              <a:t>offers</a:t>
            </a:r>
            <a:r>
              <a:rPr sz="1400" spc="-10" dirty="0">
                <a:latin typeface="Century Gothic"/>
                <a:cs typeface="Century Gothic"/>
              </a:rPr>
              <a:t> </a:t>
            </a:r>
            <a:r>
              <a:rPr sz="1400" dirty="0">
                <a:latin typeface="Century Gothic"/>
                <a:cs typeface="Century Gothic"/>
              </a:rPr>
              <a:t>up</a:t>
            </a:r>
            <a:r>
              <a:rPr sz="1400" spc="5" dirty="0">
                <a:latin typeface="Century Gothic"/>
                <a:cs typeface="Century Gothic"/>
              </a:rPr>
              <a:t> </a:t>
            </a:r>
            <a:r>
              <a:rPr sz="1400" spc="-10" dirty="0">
                <a:latin typeface="Century Gothic"/>
                <a:cs typeface="Century Gothic"/>
              </a:rPr>
              <a:t>to</a:t>
            </a:r>
            <a:r>
              <a:rPr sz="1400" dirty="0">
                <a:latin typeface="Century Gothic"/>
                <a:cs typeface="Century Gothic"/>
              </a:rPr>
              <a:t> </a:t>
            </a:r>
            <a:r>
              <a:rPr sz="1400" spc="-5" dirty="0">
                <a:latin typeface="Century Gothic"/>
                <a:cs typeface="Century Gothic"/>
              </a:rPr>
              <a:t>date</a:t>
            </a:r>
            <a:r>
              <a:rPr sz="1400" spc="10" dirty="0">
                <a:latin typeface="Century Gothic"/>
                <a:cs typeface="Century Gothic"/>
              </a:rPr>
              <a:t> </a:t>
            </a:r>
            <a:r>
              <a:rPr sz="1400" spc="-5" dirty="0">
                <a:latin typeface="Century Gothic"/>
                <a:cs typeface="Century Gothic"/>
              </a:rPr>
              <a:t>Nigerian and British</a:t>
            </a:r>
            <a:r>
              <a:rPr sz="1400" spc="-10" dirty="0">
                <a:latin typeface="Century Gothic"/>
                <a:cs typeface="Century Gothic"/>
              </a:rPr>
              <a:t> </a:t>
            </a:r>
            <a:r>
              <a:rPr sz="1400" dirty="0">
                <a:latin typeface="Century Gothic"/>
                <a:cs typeface="Century Gothic"/>
              </a:rPr>
              <a:t>curriculum</a:t>
            </a:r>
            <a:r>
              <a:rPr sz="1400" spc="5" dirty="0">
                <a:latin typeface="Century Gothic"/>
                <a:cs typeface="Century Gothic"/>
              </a:rPr>
              <a:t> </a:t>
            </a:r>
            <a:r>
              <a:rPr sz="1400" spc="-10" dirty="0">
                <a:latin typeface="Century Gothic"/>
                <a:cs typeface="Century Gothic"/>
              </a:rPr>
              <a:t>to </a:t>
            </a:r>
            <a:r>
              <a:rPr sz="1400" spc="-5" dirty="0">
                <a:latin typeface="Century Gothic"/>
                <a:cs typeface="Century Gothic"/>
              </a:rPr>
              <a:t> </a:t>
            </a:r>
            <a:r>
              <a:rPr sz="1400" dirty="0">
                <a:latin typeface="Century Gothic"/>
                <a:cs typeface="Century Gothic"/>
              </a:rPr>
              <a:t>help </a:t>
            </a:r>
            <a:r>
              <a:rPr sz="1400" spc="5" dirty="0">
                <a:latin typeface="Century Gothic"/>
                <a:cs typeface="Century Gothic"/>
              </a:rPr>
              <a:t>in </a:t>
            </a:r>
            <a:r>
              <a:rPr sz="1400" spc="-5" dirty="0">
                <a:latin typeface="Century Gothic"/>
                <a:cs typeface="Century Gothic"/>
              </a:rPr>
              <a:t>the complete development </a:t>
            </a:r>
            <a:r>
              <a:rPr sz="1400" dirty="0">
                <a:latin typeface="Century Gothic"/>
                <a:cs typeface="Century Gothic"/>
              </a:rPr>
              <a:t>of </a:t>
            </a:r>
            <a:r>
              <a:rPr sz="1400" spc="-5" dirty="0">
                <a:latin typeface="Century Gothic"/>
                <a:cs typeface="Century Gothic"/>
              </a:rPr>
              <a:t>the </a:t>
            </a:r>
            <a:r>
              <a:rPr sz="1400" dirty="0">
                <a:latin typeface="Century Gothic"/>
                <a:cs typeface="Century Gothic"/>
              </a:rPr>
              <a:t>child. Coupled with </a:t>
            </a:r>
            <a:r>
              <a:rPr sz="1400" spc="-5" dirty="0">
                <a:latin typeface="Century Gothic"/>
                <a:cs typeface="Century Gothic"/>
              </a:rPr>
              <a:t>the </a:t>
            </a:r>
            <a:r>
              <a:rPr sz="1400" dirty="0">
                <a:latin typeface="Century Gothic"/>
                <a:cs typeface="Century Gothic"/>
              </a:rPr>
              <a:t> most</a:t>
            </a:r>
            <a:r>
              <a:rPr sz="1400" spc="-10" dirty="0">
                <a:latin typeface="Century Gothic"/>
                <a:cs typeface="Century Gothic"/>
              </a:rPr>
              <a:t> </a:t>
            </a:r>
            <a:r>
              <a:rPr sz="1400" spc="-5" dirty="0">
                <a:latin typeface="Century Gothic"/>
                <a:cs typeface="Century Gothic"/>
              </a:rPr>
              <a:t>contemporary</a:t>
            </a:r>
            <a:r>
              <a:rPr sz="1400" spc="10" dirty="0">
                <a:latin typeface="Century Gothic"/>
                <a:cs typeface="Century Gothic"/>
              </a:rPr>
              <a:t> </a:t>
            </a:r>
            <a:r>
              <a:rPr sz="1400" spc="-5" dirty="0">
                <a:latin typeface="Century Gothic"/>
                <a:cs typeface="Century Gothic"/>
              </a:rPr>
              <a:t>teaching</a:t>
            </a:r>
            <a:r>
              <a:rPr sz="1400" spc="15" dirty="0">
                <a:latin typeface="Century Gothic"/>
                <a:cs typeface="Century Gothic"/>
              </a:rPr>
              <a:t> </a:t>
            </a:r>
            <a:r>
              <a:rPr sz="1400" spc="-5" dirty="0">
                <a:latin typeface="Century Gothic"/>
                <a:cs typeface="Century Gothic"/>
              </a:rPr>
              <a:t>facilities</a:t>
            </a:r>
            <a:r>
              <a:rPr sz="1400" dirty="0">
                <a:latin typeface="Century Gothic"/>
                <a:cs typeface="Century Gothic"/>
              </a:rPr>
              <a:t> </a:t>
            </a:r>
            <a:r>
              <a:rPr sz="1400" spc="-5" dirty="0">
                <a:latin typeface="Century Gothic"/>
                <a:cs typeface="Century Gothic"/>
              </a:rPr>
              <a:t>and equipment </a:t>
            </a:r>
            <a:r>
              <a:rPr sz="1400" spc="5" dirty="0">
                <a:latin typeface="Century Gothic"/>
                <a:cs typeface="Century Gothic"/>
              </a:rPr>
              <a:t>we </a:t>
            </a:r>
            <a:r>
              <a:rPr sz="1400" spc="-5" dirty="0">
                <a:latin typeface="Century Gothic"/>
                <a:cs typeface="Century Gothic"/>
              </a:rPr>
              <a:t>ensure </a:t>
            </a:r>
            <a:r>
              <a:rPr sz="1400" dirty="0">
                <a:latin typeface="Century Gothic"/>
                <a:cs typeface="Century Gothic"/>
              </a:rPr>
              <a:t> every child </a:t>
            </a:r>
            <a:r>
              <a:rPr sz="1400" spc="5" dirty="0">
                <a:latin typeface="Century Gothic"/>
                <a:cs typeface="Century Gothic"/>
              </a:rPr>
              <a:t>is </a:t>
            </a:r>
            <a:r>
              <a:rPr sz="1400" spc="-5" dirty="0">
                <a:latin typeface="Century Gothic"/>
                <a:cs typeface="Century Gothic"/>
              </a:rPr>
              <a:t>well </a:t>
            </a:r>
            <a:r>
              <a:rPr sz="1400" dirty="0">
                <a:latin typeface="Century Gothic"/>
                <a:cs typeface="Century Gothic"/>
              </a:rPr>
              <a:t>thought. </a:t>
            </a:r>
            <a:r>
              <a:rPr sz="1400" spc="-10" dirty="0">
                <a:latin typeface="Century Gothic"/>
                <a:cs typeface="Century Gothic"/>
              </a:rPr>
              <a:t>We </a:t>
            </a:r>
            <a:r>
              <a:rPr sz="1400" dirty="0">
                <a:latin typeface="Century Gothic"/>
                <a:cs typeface="Century Gothic"/>
              </a:rPr>
              <a:t>offer </a:t>
            </a:r>
            <a:r>
              <a:rPr sz="1400" spc="-5" dirty="0">
                <a:latin typeface="Century Gothic"/>
                <a:cs typeface="Century Gothic"/>
              </a:rPr>
              <a:t>STEAM activities to </a:t>
            </a:r>
            <a:r>
              <a:rPr sz="1400" dirty="0">
                <a:latin typeface="Century Gothic"/>
                <a:cs typeface="Century Gothic"/>
              </a:rPr>
              <a:t>help </a:t>
            </a:r>
            <a:r>
              <a:rPr sz="1400" spc="-5" dirty="0">
                <a:latin typeface="Century Gothic"/>
                <a:cs typeface="Century Gothic"/>
              </a:rPr>
              <a:t>sharpen </a:t>
            </a:r>
            <a:r>
              <a:rPr sz="1400" spc="-375" dirty="0">
                <a:latin typeface="Century Gothic"/>
                <a:cs typeface="Century Gothic"/>
              </a:rPr>
              <a:t> </a:t>
            </a:r>
            <a:r>
              <a:rPr sz="1400" spc="-5" dirty="0">
                <a:latin typeface="Century Gothic"/>
                <a:cs typeface="Century Gothic"/>
              </a:rPr>
              <a:t>the</a:t>
            </a:r>
            <a:r>
              <a:rPr sz="1400" spc="-10" dirty="0">
                <a:latin typeface="Century Gothic"/>
                <a:cs typeface="Century Gothic"/>
              </a:rPr>
              <a:t> </a:t>
            </a:r>
            <a:r>
              <a:rPr sz="1400" dirty="0">
                <a:latin typeface="Century Gothic"/>
                <a:cs typeface="Century Gothic"/>
              </a:rPr>
              <a:t>young minds</a:t>
            </a:r>
            <a:r>
              <a:rPr sz="1400" spc="-25" dirty="0">
                <a:latin typeface="Century Gothic"/>
                <a:cs typeface="Century Gothic"/>
              </a:rPr>
              <a:t> </a:t>
            </a:r>
            <a:r>
              <a:rPr sz="1400" dirty="0">
                <a:latin typeface="Century Gothic"/>
                <a:cs typeface="Century Gothic"/>
              </a:rPr>
              <a:t>of our</a:t>
            </a:r>
            <a:r>
              <a:rPr sz="1400" spc="-10" dirty="0">
                <a:latin typeface="Century Gothic"/>
                <a:cs typeface="Century Gothic"/>
              </a:rPr>
              <a:t> </a:t>
            </a:r>
            <a:r>
              <a:rPr sz="1400" spc="-5" dirty="0">
                <a:latin typeface="Century Gothic"/>
                <a:cs typeface="Century Gothic"/>
              </a:rPr>
              <a:t>pupils</a:t>
            </a:r>
            <a:r>
              <a:rPr sz="1400" spc="-10" dirty="0">
                <a:latin typeface="Century Gothic"/>
                <a:cs typeface="Century Gothic"/>
              </a:rPr>
              <a:t> </a:t>
            </a:r>
            <a:r>
              <a:rPr sz="1400" spc="-5" dirty="0">
                <a:latin typeface="Century Gothic"/>
                <a:cs typeface="Century Gothic"/>
              </a:rPr>
              <a:t>as</a:t>
            </a:r>
            <a:r>
              <a:rPr sz="1400" spc="-15" dirty="0">
                <a:latin typeface="Century Gothic"/>
                <a:cs typeface="Century Gothic"/>
              </a:rPr>
              <a:t> </a:t>
            </a:r>
            <a:r>
              <a:rPr sz="1400" spc="-5" dirty="0">
                <a:latin typeface="Century Gothic"/>
                <a:cs typeface="Century Gothic"/>
              </a:rPr>
              <a:t>they</a:t>
            </a:r>
            <a:r>
              <a:rPr sz="1400" dirty="0">
                <a:latin typeface="Century Gothic"/>
                <a:cs typeface="Century Gothic"/>
              </a:rPr>
              <a:t> grow</a:t>
            </a:r>
            <a:r>
              <a:rPr sz="1400" spc="-10" dirty="0">
                <a:latin typeface="Century Gothic"/>
                <a:cs typeface="Century Gothic"/>
              </a:rPr>
              <a:t> </a:t>
            </a:r>
            <a:r>
              <a:rPr sz="1400" dirty="0">
                <a:latin typeface="Century Gothic"/>
                <a:cs typeface="Century Gothic"/>
              </a:rPr>
              <a:t>older.</a:t>
            </a:r>
          </a:p>
        </p:txBody>
      </p:sp>
      <p:grpSp>
        <p:nvGrpSpPr>
          <p:cNvPr id="4" name="object 5"/>
          <p:cNvGrpSpPr/>
          <p:nvPr/>
        </p:nvGrpSpPr>
        <p:grpSpPr>
          <a:xfrm>
            <a:off x="1452868" y="1949400"/>
            <a:ext cx="2514600" cy="1844252"/>
            <a:chOff x="408305" y="3273425"/>
            <a:chExt cx="3107055" cy="2335530"/>
          </a:xfrm>
        </p:grpSpPr>
        <p:sp>
          <p:nvSpPr>
            <p:cNvPr id="5" name="object 6"/>
            <p:cNvSpPr/>
            <p:nvPr/>
          </p:nvSpPr>
          <p:spPr>
            <a:xfrm>
              <a:off x="411480" y="3276600"/>
              <a:ext cx="3100705" cy="2329180"/>
            </a:xfrm>
            <a:custGeom>
              <a:avLst/>
              <a:gdLst/>
              <a:ahLst/>
              <a:cxnLst/>
              <a:rect l="l" t="t" r="r" b="b"/>
              <a:pathLst>
                <a:path w="3100704" h="2329179">
                  <a:moveTo>
                    <a:pt x="3100705" y="0"/>
                  </a:moveTo>
                  <a:lnTo>
                    <a:pt x="0" y="0"/>
                  </a:lnTo>
                  <a:lnTo>
                    <a:pt x="0" y="2329179"/>
                  </a:lnTo>
                  <a:lnTo>
                    <a:pt x="3100705" y="2329179"/>
                  </a:lnTo>
                  <a:lnTo>
                    <a:pt x="3100705" y="0"/>
                  </a:lnTo>
                  <a:close/>
                </a:path>
              </a:pathLst>
            </a:custGeom>
            <a:solidFill>
              <a:srgbClr val="2D75B6"/>
            </a:solidFill>
          </p:spPr>
          <p:txBody>
            <a:bodyPr wrap="square" lIns="0" tIns="0" rIns="0" bIns="0" rtlCol="0"/>
            <a:lstStyle/>
            <a:p>
              <a:endParaRPr/>
            </a:p>
          </p:txBody>
        </p:sp>
        <p:sp>
          <p:nvSpPr>
            <p:cNvPr id="6" name="object 7"/>
            <p:cNvSpPr/>
            <p:nvPr/>
          </p:nvSpPr>
          <p:spPr>
            <a:xfrm>
              <a:off x="411480" y="3276600"/>
              <a:ext cx="3100705" cy="2329180"/>
            </a:xfrm>
            <a:custGeom>
              <a:avLst/>
              <a:gdLst/>
              <a:ahLst/>
              <a:cxnLst/>
              <a:rect l="l" t="t" r="r" b="b"/>
              <a:pathLst>
                <a:path w="3100704" h="2329179">
                  <a:moveTo>
                    <a:pt x="0" y="2329179"/>
                  </a:moveTo>
                  <a:lnTo>
                    <a:pt x="3100705" y="2329179"/>
                  </a:lnTo>
                  <a:lnTo>
                    <a:pt x="3100705" y="0"/>
                  </a:lnTo>
                  <a:lnTo>
                    <a:pt x="0" y="0"/>
                  </a:lnTo>
                  <a:lnTo>
                    <a:pt x="0" y="2329179"/>
                  </a:lnTo>
                  <a:close/>
                </a:path>
              </a:pathLst>
            </a:custGeom>
            <a:ln w="6350">
              <a:solidFill>
                <a:srgbClr val="000000"/>
              </a:solidFill>
            </a:ln>
          </p:spPr>
          <p:txBody>
            <a:bodyPr wrap="square" lIns="0" tIns="0" rIns="0" bIns="0" rtlCol="0"/>
            <a:lstStyle/>
            <a:p>
              <a:endParaRPr/>
            </a:p>
          </p:txBody>
        </p:sp>
        <p:pic>
          <p:nvPicPr>
            <p:cNvPr id="7" name="object 8"/>
            <p:cNvPicPr/>
            <p:nvPr/>
          </p:nvPicPr>
          <p:blipFill>
            <a:blip r:embed="rId2" cstate="print"/>
            <a:stretch>
              <a:fillRect/>
            </a:stretch>
          </p:blipFill>
          <p:spPr>
            <a:xfrm>
              <a:off x="506095" y="3323590"/>
              <a:ext cx="2910840" cy="2117089"/>
            </a:xfrm>
            <a:prstGeom prst="rect">
              <a:avLst/>
            </a:prstGeom>
          </p:spPr>
        </p:pic>
      </p:grpSp>
      <p:grpSp>
        <p:nvGrpSpPr>
          <p:cNvPr id="8" name="object 9"/>
          <p:cNvGrpSpPr/>
          <p:nvPr/>
        </p:nvGrpSpPr>
        <p:grpSpPr>
          <a:xfrm>
            <a:off x="5257800" y="1812729"/>
            <a:ext cx="2438400" cy="1886084"/>
            <a:chOff x="3936365" y="3213735"/>
            <a:chExt cx="3044190" cy="2179955"/>
          </a:xfrm>
        </p:grpSpPr>
        <p:sp>
          <p:nvSpPr>
            <p:cNvPr id="9" name="object 10"/>
            <p:cNvSpPr/>
            <p:nvPr/>
          </p:nvSpPr>
          <p:spPr>
            <a:xfrm>
              <a:off x="3939540" y="3216910"/>
              <a:ext cx="3037840" cy="2173605"/>
            </a:xfrm>
            <a:custGeom>
              <a:avLst/>
              <a:gdLst/>
              <a:ahLst/>
              <a:cxnLst/>
              <a:rect l="l" t="t" r="r" b="b"/>
              <a:pathLst>
                <a:path w="3037840" h="2173604">
                  <a:moveTo>
                    <a:pt x="3037840" y="0"/>
                  </a:moveTo>
                  <a:lnTo>
                    <a:pt x="0" y="0"/>
                  </a:lnTo>
                  <a:lnTo>
                    <a:pt x="0" y="2173605"/>
                  </a:lnTo>
                  <a:lnTo>
                    <a:pt x="3037840" y="2173605"/>
                  </a:lnTo>
                  <a:lnTo>
                    <a:pt x="3037840" y="0"/>
                  </a:lnTo>
                  <a:close/>
                </a:path>
              </a:pathLst>
            </a:custGeom>
            <a:solidFill>
              <a:srgbClr val="C00000"/>
            </a:solidFill>
          </p:spPr>
          <p:txBody>
            <a:bodyPr wrap="square" lIns="0" tIns="0" rIns="0" bIns="0" rtlCol="0"/>
            <a:lstStyle/>
            <a:p>
              <a:endParaRPr/>
            </a:p>
          </p:txBody>
        </p:sp>
        <p:sp>
          <p:nvSpPr>
            <p:cNvPr id="10" name="object 11"/>
            <p:cNvSpPr/>
            <p:nvPr/>
          </p:nvSpPr>
          <p:spPr>
            <a:xfrm>
              <a:off x="3939540" y="3216910"/>
              <a:ext cx="3037840" cy="2173605"/>
            </a:xfrm>
            <a:custGeom>
              <a:avLst/>
              <a:gdLst/>
              <a:ahLst/>
              <a:cxnLst/>
              <a:rect l="l" t="t" r="r" b="b"/>
              <a:pathLst>
                <a:path w="3037840" h="2173604">
                  <a:moveTo>
                    <a:pt x="0" y="2173605"/>
                  </a:moveTo>
                  <a:lnTo>
                    <a:pt x="3037840" y="2173605"/>
                  </a:lnTo>
                  <a:lnTo>
                    <a:pt x="3037840" y="0"/>
                  </a:lnTo>
                  <a:lnTo>
                    <a:pt x="0" y="0"/>
                  </a:lnTo>
                  <a:lnTo>
                    <a:pt x="0" y="2173605"/>
                  </a:lnTo>
                  <a:close/>
                </a:path>
              </a:pathLst>
            </a:custGeom>
            <a:ln w="6350">
              <a:solidFill>
                <a:srgbClr val="000000"/>
              </a:solidFill>
            </a:ln>
          </p:spPr>
          <p:txBody>
            <a:bodyPr wrap="square" lIns="0" tIns="0" rIns="0" bIns="0" rtlCol="0"/>
            <a:lstStyle/>
            <a:p>
              <a:endParaRPr/>
            </a:p>
          </p:txBody>
        </p:sp>
        <p:pic>
          <p:nvPicPr>
            <p:cNvPr id="11" name="object 12"/>
            <p:cNvPicPr/>
            <p:nvPr/>
          </p:nvPicPr>
          <p:blipFill>
            <a:blip r:embed="rId3" cstate="print"/>
            <a:stretch>
              <a:fillRect/>
            </a:stretch>
          </p:blipFill>
          <p:spPr>
            <a:xfrm>
              <a:off x="4034155" y="3265805"/>
              <a:ext cx="2847975" cy="1960245"/>
            </a:xfrm>
            <a:prstGeom prst="rect">
              <a:avLst/>
            </a:prstGeom>
          </p:spPr>
        </p:pic>
      </p:grpSp>
      <p:grpSp>
        <p:nvGrpSpPr>
          <p:cNvPr id="12" name="object 13"/>
          <p:cNvGrpSpPr/>
          <p:nvPr/>
        </p:nvGrpSpPr>
        <p:grpSpPr>
          <a:xfrm>
            <a:off x="1450304" y="3886200"/>
            <a:ext cx="2509527" cy="1981201"/>
            <a:chOff x="446405" y="5719571"/>
            <a:chExt cx="3107690" cy="2223770"/>
          </a:xfrm>
        </p:grpSpPr>
        <p:sp>
          <p:nvSpPr>
            <p:cNvPr id="13" name="object 14"/>
            <p:cNvSpPr/>
            <p:nvPr/>
          </p:nvSpPr>
          <p:spPr>
            <a:xfrm>
              <a:off x="449580" y="5722746"/>
              <a:ext cx="3101340" cy="2217420"/>
            </a:xfrm>
            <a:custGeom>
              <a:avLst/>
              <a:gdLst/>
              <a:ahLst/>
              <a:cxnLst/>
              <a:rect l="l" t="t" r="r" b="b"/>
              <a:pathLst>
                <a:path w="3101340" h="2217420">
                  <a:moveTo>
                    <a:pt x="3101339" y="0"/>
                  </a:moveTo>
                  <a:lnTo>
                    <a:pt x="0" y="0"/>
                  </a:lnTo>
                  <a:lnTo>
                    <a:pt x="0" y="2217420"/>
                  </a:lnTo>
                  <a:lnTo>
                    <a:pt x="3101339" y="2217420"/>
                  </a:lnTo>
                  <a:lnTo>
                    <a:pt x="3101339" y="0"/>
                  </a:lnTo>
                  <a:close/>
                </a:path>
              </a:pathLst>
            </a:custGeom>
            <a:solidFill>
              <a:srgbClr val="BEBEBE"/>
            </a:solidFill>
          </p:spPr>
          <p:txBody>
            <a:bodyPr wrap="square" lIns="0" tIns="0" rIns="0" bIns="0" rtlCol="0"/>
            <a:lstStyle/>
            <a:p>
              <a:endParaRPr/>
            </a:p>
          </p:txBody>
        </p:sp>
        <p:sp>
          <p:nvSpPr>
            <p:cNvPr id="14" name="object 15"/>
            <p:cNvSpPr/>
            <p:nvPr/>
          </p:nvSpPr>
          <p:spPr>
            <a:xfrm>
              <a:off x="449580" y="5722746"/>
              <a:ext cx="3101340" cy="2217420"/>
            </a:xfrm>
            <a:custGeom>
              <a:avLst/>
              <a:gdLst/>
              <a:ahLst/>
              <a:cxnLst/>
              <a:rect l="l" t="t" r="r" b="b"/>
              <a:pathLst>
                <a:path w="3101340" h="2217420">
                  <a:moveTo>
                    <a:pt x="0" y="2217420"/>
                  </a:moveTo>
                  <a:lnTo>
                    <a:pt x="3101339" y="2217420"/>
                  </a:lnTo>
                  <a:lnTo>
                    <a:pt x="3101339" y="0"/>
                  </a:lnTo>
                  <a:lnTo>
                    <a:pt x="0" y="0"/>
                  </a:lnTo>
                  <a:lnTo>
                    <a:pt x="0" y="2217420"/>
                  </a:lnTo>
                  <a:close/>
                </a:path>
              </a:pathLst>
            </a:custGeom>
            <a:ln w="6350">
              <a:solidFill>
                <a:srgbClr val="000000"/>
              </a:solidFill>
            </a:ln>
          </p:spPr>
          <p:txBody>
            <a:bodyPr wrap="square" lIns="0" tIns="0" rIns="0" bIns="0" rtlCol="0"/>
            <a:lstStyle/>
            <a:p>
              <a:endParaRPr/>
            </a:p>
          </p:txBody>
        </p:sp>
        <p:pic>
          <p:nvPicPr>
            <p:cNvPr id="15" name="object 16"/>
            <p:cNvPicPr/>
            <p:nvPr/>
          </p:nvPicPr>
          <p:blipFill>
            <a:blip r:embed="rId4" cstate="print"/>
            <a:stretch>
              <a:fillRect/>
            </a:stretch>
          </p:blipFill>
          <p:spPr>
            <a:xfrm>
              <a:off x="544195" y="5769609"/>
              <a:ext cx="2869565" cy="2060575"/>
            </a:xfrm>
            <a:prstGeom prst="rect">
              <a:avLst/>
            </a:prstGeom>
          </p:spPr>
        </p:pic>
      </p:grpSp>
      <p:grpSp>
        <p:nvGrpSpPr>
          <p:cNvPr id="16" name="object 17"/>
          <p:cNvGrpSpPr/>
          <p:nvPr/>
        </p:nvGrpSpPr>
        <p:grpSpPr>
          <a:xfrm>
            <a:off x="5260343" y="3812611"/>
            <a:ext cx="2512057" cy="2051962"/>
            <a:chOff x="4065904" y="5719571"/>
            <a:chExt cx="3014345" cy="2162810"/>
          </a:xfrm>
        </p:grpSpPr>
        <p:sp>
          <p:nvSpPr>
            <p:cNvPr id="17" name="object 18"/>
            <p:cNvSpPr/>
            <p:nvPr/>
          </p:nvSpPr>
          <p:spPr>
            <a:xfrm>
              <a:off x="4069079" y="5722746"/>
              <a:ext cx="3007995" cy="2156460"/>
            </a:xfrm>
            <a:custGeom>
              <a:avLst/>
              <a:gdLst/>
              <a:ahLst/>
              <a:cxnLst/>
              <a:rect l="l" t="t" r="r" b="b"/>
              <a:pathLst>
                <a:path w="3007995" h="2156459">
                  <a:moveTo>
                    <a:pt x="3007995" y="0"/>
                  </a:moveTo>
                  <a:lnTo>
                    <a:pt x="0" y="0"/>
                  </a:lnTo>
                  <a:lnTo>
                    <a:pt x="0" y="2156460"/>
                  </a:lnTo>
                  <a:lnTo>
                    <a:pt x="3007995" y="2156460"/>
                  </a:lnTo>
                  <a:lnTo>
                    <a:pt x="3007995" y="0"/>
                  </a:lnTo>
                  <a:close/>
                </a:path>
              </a:pathLst>
            </a:custGeom>
            <a:solidFill>
              <a:srgbClr val="FFE699"/>
            </a:solidFill>
          </p:spPr>
          <p:txBody>
            <a:bodyPr wrap="square" lIns="0" tIns="0" rIns="0" bIns="0" rtlCol="0"/>
            <a:lstStyle/>
            <a:p>
              <a:endParaRPr/>
            </a:p>
          </p:txBody>
        </p:sp>
        <p:sp>
          <p:nvSpPr>
            <p:cNvPr id="18" name="object 19"/>
            <p:cNvSpPr/>
            <p:nvPr/>
          </p:nvSpPr>
          <p:spPr>
            <a:xfrm>
              <a:off x="4069079" y="5722746"/>
              <a:ext cx="3007995" cy="2156460"/>
            </a:xfrm>
            <a:custGeom>
              <a:avLst/>
              <a:gdLst/>
              <a:ahLst/>
              <a:cxnLst/>
              <a:rect l="l" t="t" r="r" b="b"/>
              <a:pathLst>
                <a:path w="3007995" h="2156459">
                  <a:moveTo>
                    <a:pt x="0" y="2156460"/>
                  </a:moveTo>
                  <a:lnTo>
                    <a:pt x="3007995" y="2156460"/>
                  </a:lnTo>
                  <a:lnTo>
                    <a:pt x="3007995" y="0"/>
                  </a:lnTo>
                  <a:lnTo>
                    <a:pt x="0" y="0"/>
                  </a:lnTo>
                  <a:lnTo>
                    <a:pt x="0" y="2156460"/>
                  </a:lnTo>
                  <a:close/>
                </a:path>
              </a:pathLst>
            </a:custGeom>
            <a:ln w="6350">
              <a:solidFill>
                <a:srgbClr val="000000"/>
              </a:solidFill>
            </a:ln>
          </p:spPr>
          <p:txBody>
            <a:bodyPr wrap="square" lIns="0" tIns="0" rIns="0" bIns="0" rtlCol="0"/>
            <a:lstStyle/>
            <a:p>
              <a:endParaRPr/>
            </a:p>
          </p:txBody>
        </p:sp>
        <p:pic>
          <p:nvPicPr>
            <p:cNvPr id="19" name="object 20"/>
            <p:cNvPicPr/>
            <p:nvPr/>
          </p:nvPicPr>
          <p:blipFill>
            <a:blip r:embed="rId5" cstate="print"/>
            <a:stretch>
              <a:fillRect/>
            </a:stretch>
          </p:blipFill>
          <p:spPr>
            <a:xfrm>
              <a:off x="4163694" y="5771514"/>
              <a:ext cx="2819400" cy="2028189"/>
            </a:xfrm>
            <a:prstGeom prst="rect">
              <a:avLst/>
            </a:prstGeom>
          </p:spPr>
        </p:pic>
      </p:grpSp>
      <p:sp>
        <p:nvSpPr>
          <p:cNvPr id="20" name="object 4"/>
          <p:cNvSpPr txBox="1"/>
          <p:nvPr/>
        </p:nvSpPr>
        <p:spPr>
          <a:xfrm>
            <a:off x="3090862" y="6324600"/>
            <a:ext cx="3113405" cy="239395"/>
          </a:xfrm>
          <a:prstGeom prst="rect">
            <a:avLst/>
          </a:prstGeom>
        </p:spPr>
        <p:txBody>
          <a:bodyPr vert="horz" wrap="square" lIns="0" tIns="12700" rIns="0" bIns="0" rtlCol="0">
            <a:spAutoFit/>
          </a:bodyPr>
          <a:lstStyle/>
          <a:p>
            <a:pPr marL="12700">
              <a:lnSpc>
                <a:spcPct val="100000"/>
              </a:lnSpc>
              <a:spcBef>
                <a:spcPts val="100"/>
              </a:spcBef>
            </a:pPr>
            <a:r>
              <a:rPr sz="1400" i="1" u="sng" spc="-5" dirty="0">
                <a:uFill>
                  <a:solidFill>
                    <a:srgbClr val="000000"/>
                  </a:solidFill>
                </a:uFill>
                <a:latin typeface="Century Gothic"/>
                <a:cs typeface="Century Gothic"/>
              </a:rPr>
              <a:t>Steam</a:t>
            </a:r>
            <a:r>
              <a:rPr sz="1400" i="1" u="sng" spc="-25" dirty="0">
                <a:uFill>
                  <a:solidFill>
                    <a:srgbClr val="000000"/>
                  </a:solidFill>
                </a:uFill>
                <a:latin typeface="Century Gothic"/>
                <a:cs typeface="Century Gothic"/>
              </a:rPr>
              <a:t> </a:t>
            </a:r>
            <a:r>
              <a:rPr sz="1400" i="1" u="sng" dirty="0">
                <a:uFill>
                  <a:solidFill>
                    <a:srgbClr val="000000"/>
                  </a:solidFill>
                </a:uFill>
                <a:latin typeface="Century Gothic"/>
                <a:cs typeface="Century Gothic"/>
              </a:rPr>
              <a:t>Activities</a:t>
            </a:r>
            <a:r>
              <a:rPr sz="1400" i="1" u="sng" spc="-20" dirty="0">
                <a:uFill>
                  <a:solidFill>
                    <a:srgbClr val="000000"/>
                  </a:solidFill>
                </a:uFill>
                <a:latin typeface="Century Gothic"/>
                <a:cs typeface="Century Gothic"/>
              </a:rPr>
              <a:t> </a:t>
            </a:r>
            <a:r>
              <a:rPr sz="1400" i="1" u="sng" spc="-5" dirty="0">
                <a:uFill>
                  <a:solidFill>
                    <a:srgbClr val="000000"/>
                  </a:solidFill>
                </a:uFill>
                <a:latin typeface="Century Gothic"/>
                <a:cs typeface="Century Gothic"/>
              </a:rPr>
              <a:t>at</a:t>
            </a:r>
            <a:r>
              <a:rPr sz="1400" i="1" u="sng" spc="5" dirty="0">
                <a:uFill>
                  <a:solidFill>
                    <a:srgbClr val="000000"/>
                  </a:solidFill>
                </a:uFill>
                <a:latin typeface="Century Gothic"/>
                <a:cs typeface="Century Gothic"/>
              </a:rPr>
              <a:t> </a:t>
            </a:r>
            <a:r>
              <a:rPr sz="1400" i="1" u="sng" spc="-5" dirty="0">
                <a:uFill>
                  <a:solidFill>
                    <a:srgbClr val="000000"/>
                  </a:solidFill>
                </a:uFill>
                <a:latin typeface="Century Gothic"/>
                <a:cs typeface="Century Gothic"/>
              </a:rPr>
              <a:t>Whiteoak</a:t>
            </a:r>
            <a:r>
              <a:rPr sz="1400" i="1" u="sng" spc="-10" dirty="0">
                <a:uFill>
                  <a:solidFill>
                    <a:srgbClr val="000000"/>
                  </a:solidFill>
                </a:uFill>
                <a:latin typeface="Century Gothic"/>
                <a:cs typeface="Century Gothic"/>
              </a:rPr>
              <a:t> </a:t>
            </a:r>
            <a:r>
              <a:rPr sz="1400" i="1" u="sng" spc="-5" dirty="0">
                <a:uFill>
                  <a:solidFill>
                    <a:srgbClr val="000000"/>
                  </a:solidFill>
                </a:uFill>
                <a:latin typeface="Century Gothic"/>
                <a:cs typeface="Century Gothic"/>
              </a:rPr>
              <a:t>School</a:t>
            </a:r>
            <a:endParaRPr sz="1400" dirty="0">
              <a:latin typeface="Century Gothic"/>
              <a:cs typeface="Century Gothic"/>
            </a:endParaRPr>
          </a:p>
        </p:txBody>
      </p:sp>
    </p:spTree>
    <p:extLst>
      <p:ext uri="{BB962C8B-B14F-4D97-AF65-F5344CB8AC3E}">
        <p14:creationId xmlns:p14="http://schemas.microsoft.com/office/powerpoint/2010/main" val="157762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457200"/>
            <a:ext cx="7010400" cy="1434111"/>
          </a:xfrm>
          <a:prstGeom prst="rect">
            <a:avLst/>
          </a:prstGeom>
        </p:spPr>
        <p:txBody>
          <a:bodyPr vert="horz" wrap="square" lIns="0" tIns="12065" rIns="0" bIns="0" rtlCol="0">
            <a:spAutoFit/>
          </a:bodyPr>
          <a:lstStyle/>
          <a:p>
            <a:pPr marL="12700" marR="5080">
              <a:lnSpc>
                <a:spcPct val="110200"/>
              </a:lnSpc>
              <a:spcBef>
                <a:spcPts val="95"/>
              </a:spcBef>
            </a:pPr>
            <a:r>
              <a:rPr sz="1400" b="1" u="sng" spc="-5" dirty="0">
                <a:uFill>
                  <a:solidFill>
                    <a:srgbClr val="000000"/>
                  </a:solidFill>
                </a:uFill>
                <a:latin typeface="Century Gothic"/>
                <a:cs typeface="Century Gothic"/>
              </a:rPr>
              <a:t>Seminars/Inter School </a:t>
            </a:r>
            <a:r>
              <a:rPr sz="1400" b="1" u="sng" dirty="0">
                <a:uFill>
                  <a:solidFill>
                    <a:srgbClr val="000000"/>
                  </a:solidFill>
                </a:uFill>
                <a:latin typeface="Century Gothic"/>
                <a:cs typeface="Century Gothic"/>
              </a:rPr>
              <a:t>Competition</a:t>
            </a:r>
            <a:r>
              <a:rPr sz="1400" dirty="0">
                <a:latin typeface="Century Gothic"/>
                <a:cs typeface="Century Gothic"/>
              </a:rPr>
              <a:t>: </a:t>
            </a:r>
            <a:r>
              <a:rPr sz="1400" spc="-5" dirty="0">
                <a:latin typeface="Century Gothic"/>
                <a:cs typeface="Century Gothic"/>
              </a:rPr>
              <a:t>Seminars </a:t>
            </a:r>
            <a:r>
              <a:rPr sz="1400" dirty="0">
                <a:latin typeface="Century Gothic"/>
                <a:cs typeface="Century Gothic"/>
              </a:rPr>
              <a:t>helps </a:t>
            </a:r>
            <a:r>
              <a:rPr sz="1400" spc="-5" dirty="0">
                <a:latin typeface="Century Gothic"/>
                <a:cs typeface="Century Gothic"/>
              </a:rPr>
              <a:t>teaching </a:t>
            </a:r>
            <a:r>
              <a:rPr sz="1400" dirty="0">
                <a:latin typeface="Century Gothic"/>
                <a:cs typeface="Century Gothic"/>
              </a:rPr>
              <a:t>pupils </a:t>
            </a:r>
            <a:r>
              <a:rPr sz="1400" spc="5" dirty="0">
                <a:latin typeface="Century Gothic"/>
                <a:cs typeface="Century Gothic"/>
              </a:rPr>
              <a:t> </a:t>
            </a:r>
            <a:r>
              <a:rPr sz="1400" spc="-5" dirty="0">
                <a:latin typeface="Century Gothic"/>
                <a:cs typeface="Century Gothic"/>
              </a:rPr>
              <a:t>topics away from </a:t>
            </a:r>
            <a:r>
              <a:rPr sz="1400" dirty="0">
                <a:latin typeface="Century Gothic"/>
                <a:cs typeface="Century Gothic"/>
              </a:rPr>
              <a:t>their </a:t>
            </a:r>
            <a:r>
              <a:rPr sz="1400" spc="-5" dirty="0">
                <a:latin typeface="Century Gothic"/>
                <a:cs typeface="Century Gothic"/>
              </a:rPr>
              <a:t>regular </a:t>
            </a:r>
            <a:r>
              <a:rPr sz="1400" dirty="0">
                <a:latin typeface="Century Gothic"/>
                <a:cs typeface="Century Gothic"/>
              </a:rPr>
              <a:t>scheme of </a:t>
            </a:r>
            <a:r>
              <a:rPr sz="1400" spc="-5" dirty="0">
                <a:latin typeface="Century Gothic"/>
                <a:cs typeface="Century Gothic"/>
              </a:rPr>
              <a:t>works. </a:t>
            </a:r>
            <a:r>
              <a:rPr sz="1400" dirty="0">
                <a:latin typeface="Century Gothic"/>
                <a:cs typeface="Century Gothic"/>
              </a:rPr>
              <a:t>These </a:t>
            </a:r>
            <a:r>
              <a:rPr sz="1400" spc="-5" dirty="0">
                <a:latin typeface="Century Gothic"/>
                <a:cs typeface="Century Gothic"/>
              </a:rPr>
              <a:t>topics </a:t>
            </a:r>
            <a:r>
              <a:rPr sz="1400" dirty="0">
                <a:latin typeface="Century Gothic"/>
                <a:cs typeface="Century Gothic"/>
              </a:rPr>
              <a:t> supplement </a:t>
            </a:r>
            <a:r>
              <a:rPr sz="1400" spc="-5" dirty="0">
                <a:latin typeface="Century Gothic"/>
                <a:cs typeface="Century Gothic"/>
              </a:rPr>
              <a:t>the </a:t>
            </a:r>
            <a:r>
              <a:rPr sz="1400" dirty="0">
                <a:latin typeface="Century Gothic"/>
                <a:cs typeface="Century Gothic"/>
              </a:rPr>
              <a:t>pupils with more </a:t>
            </a:r>
            <a:r>
              <a:rPr sz="1400" spc="-5" dirty="0">
                <a:latin typeface="Century Gothic"/>
                <a:cs typeface="Century Gothic"/>
              </a:rPr>
              <a:t>knowledge that </a:t>
            </a:r>
            <a:r>
              <a:rPr sz="1400" dirty="0">
                <a:latin typeface="Century Gothic"/>
                <a:cs typeface="Century Gothic"/>
              </a:rPr>
              <a:t>aid </a:t>
            </a:r>
            <a:r>
              <a:rPr sz="1400" spc="5" dirty="0">
                <a:latin typeface="Century Gothic"/>
                <a:cs typeface="Century Gothic"/>
              </a:rPr>
              <a:t>in </a:t>
            </a:r>
            <a:r>
              <a:rPr sz="1400" spc="-5" dirty="0">
                <a:latin typeface="Century Gothic"/>
                <a:cs typeface="Century Gothic"/>
              </a:rPr>
              <a:t>their growth </a:t>
            </a:r>
            <a:r>
              <a:rPr sz="1400" dirty="0">
                <a:latin typeface="Century Gothic"/>
                <a:cs typeface="Century Gothic"/>
              </a:rPr>
              <a:t> mentally </a:t>
            </a:r>
            <a:r>
              <a:rPr sz="1400" spc="-5" dirty="0">
                <a:latin typeface="Century Gothic"/>
                <a:cs typeface="Century Gothic"/>
              </a:rPr>
              <a:t>and spiritually. </a:t>
            </a:r>
            <a:r>
              <a:rPr sz="1400" dirty="0">
                <a:latin typeface="Century Gothic"/>
                <a:cs typeface="Century Gothic"/>
              </a:rPr>
              <a:t>Inter school </a:t>
            </a:r>
            <a:r>
              <a:rPr sz="1400" spc="-5" dirty="0">
                <a:latin typeface="Century Gothic"/>
                <a:cs typeface="Century Gothic"/>
              </a:rPr>
              <a:t>competitions also </a:t>
            </a:r>
            <a:r>
              <a:rPr sz="1400" dirty="0">
                <a:latin typeface="Century Gothic"/>
                <a:cs typeface="Century Gothic"/>
              </a:rPr>
              <a:t>help in </a:t>
            </a:r>
            <a:r>
              <a:rPr sz="1400" spc="-5" dirty="0">
                <a:latin typeface="Century Gothic"/>
                <a:cs typeface="Century Gothic"/>
              </a:rPr>
              <a:t>giving </a:t>
            </a:r>
            <a:r>
              <a:rPr sz="1400" dirty="0">
                <a:latin typeface="Century Gothic"/>
                <a:cs typeface="Century Gothic"/>
              </a:rPr>
              <a:t> </a:t>
            </a:r>
            <a:r>
              <a:rPr sz="1400" spc="-5" dirty="0">
                <a:latin typeface="Century Gothic"/>
                <a:cs typeface="Century Gothic"/>
              </a:rPr>
              <a:t>the</a:t>
            </a:r>
            <a:r>
              <a:rPr sz="1400" dirty="0">
                <a:latin typeface="Century Gothic"/>
                <a:cs typeface="Century Gothic"/>
              </a:rPr>
              <a:t> school</a:t>
            </a:r>
            <a:r>
              <a:rPr sz="1400" spc="15" dirty="0">
                <a:latin typeface="Century Gothic"/>
                <a:cs typeface="Century Gothic"/>
              </a:rPr>
              <a:t> </a:t>
            </a:r>
            <a:r>
              <a:rPr sz="1400" spc="-5" dirty="0">
                <a:latin typeface="Century Gothic"/>
                <a:cs typeface="Century Gothic"/>
              </a:rPr>
              <a:t>awareness</a:t>
            </a:r>
            <a:r>
              <a:rPr sz="1400" dirty="0">
                <a:latin typeface="Century Gothic"/>
                <a:cs typeface="Century Gothic"/>
              </a:rPr>
              <a:t> </a:t>
            </a:r>
            <a:r>
              <a:rPr sz="1400" spc="-5" dirty="0">
                <a:latin typeface="Century Gothic"/>
                <a:cs typeface="Century Gothic"/>
              </a:rPr>
              <a:t>and boosting</a:t>
            </a:r>
            <a:r>
              <a:rPr sz="1400" spc="-10" dirty="0">
                <a:latin typeface="Century Gothic"/>
                <a:cs typeface="Century Gothic"/>
              </a:rPr>
              <a:t> </a:t>
            </a:r>
            <a:r>
              <a:rPr sz="1400" spc="-5" dirty="0">
                <a:latin typeface="Century Gothic"/>
                <a:cs typeface="Century Gothic"/>
              </a:rPr>
              <a:t>the</a:t>
            </a:r>
            <a:r>
              <a:rPr sz="1400" dirty="0">
                <a:latin typeface="Century Gothic"/>
                <a:cs typeface="Century Gothic"/>
              </a:rPr>
              <a:t> </a:t>
            </a:r>
            <a:r>
              <a:rPr sz="1400" spc="-5" dirty="0">
                <a:latin typeface="Century Gothic"/>
                <a:cs typeface="Century Gothic"/>
              </a:rPr>
              <a:t>confidence</a:t>
            </a:r>
            <a:r>
              <a:rPr sz="1400" spc="5" dirty="0">
                <a:latin typeface="Century Gothic"/>
                <a:cs typeface="Century Gothic"/>
              </a:rPr>
              <a:t> </a:t>
            </a:r>
            <a:r>
              <a:rPr sz="1400" spc="-5" dirty="0">
                <a:latin typeface="Century Gothic"/>
                <a:cs typeface="Century Gothic"/>
              </a:rPr>
              <a:t>of</a:t>
            </a:r>
            <a:r>
              <a:rPr sz="1400" spc="5" dirty="0">
                <a:latin typeface="Century Gothic"/>
                <a:cs typeface="Century Gothic"/>
              </a:rPr>
              <a:t> </a:t>
            </a:r>
            <a:r>
              <a:rPr sz="1400" spc="-5" dirty="0">
                <a:latin typeface="Century Gothic"/>
                <a:cs typeface="Century Gothic"/>
              </a:rPr>
              <a:t>the</a:t>
            </a:r>
            <a:r>
              <a:rPr sz="1400" spc="5" dirty="0">
                <a:latin typeface="Century Gothic"/>
                <a:cs typeface="Century Gothic"/>
              </a:rPr>
              <a:t> </a:t>
            </a:r>
            <a:r>
              <a:rPr sz="1400" dirty="0">
                <a:latin typeface="Century Gothic"/>
                <a:cs typeface="Century Gothic"/>
              </a:rPr>
              <a:t>child</a:t>
            </a:r>
            <a:r>
              <a:rPr sz="1400" spc="-5" dirty="0">
                <a:latin typeface="Century Gothic"/>
                <a:cs typeface="Century Gothic"/>
              </a:rPr>
              <a:t> as </a:t>
            </a:r>
            <a:r>
              <a:rPr sz="1400" dirty="0">
                <a:latin typeface="Century Gothic"/>
                <a:cs typeface="Century Gothic"/>
              </a:rPr>
              <a:t>a </a:t>
            </a:r>
            <a:r>
              <a:rPr sz="1400" spc="-370" dirty="0">
                <a:latin typeface="Century Gothic"/>
                <a:cs typeface="Century Gothic"/>
              </a:rPr>
              <a:t> </a:t>
            </a:r>
            <a:r>
              <a:rPr sz="1400" dirty="0">
                <a:latin typeface="Century Gothic"/>
                <a:cs typeface="Century Gothic"/>
              </a:rPr>
              <a:t>whole. </a:t>
            </a:r>
            <a:r>
              <a:rPr sz="1400" spc="5" dirty="0">
                <a:latin typeface="Century Gothic"/>
                <a:cs typeface="Century Gothic"/>
              </a:rPr>
              <a:t>It </a:t>
            </a:r>
            <a:r>
              <a:rPr sz="1400" spc="-5" dirty="0">
                <a:latin typeface="Century Gothic"/>
                <a:cs typeface="Century Gothic"/>
              </a:rPr>
              <a:t>also serves as </a:t>
            </a:r>
            <a:r>
              <a:rPr sz="1400" dirty="0">
                <a:latin typeface="Century Gothic"/>
                <a:cs typeface="Century Gothic"/>
              </a:rPr>
              <a:t>a form of </a:t>
            </a:r>
            <a:r>
              <a:rPr sz="1400" spc="-5" dirty="0">
                <a:latin typeface="Century Gothic"/>
                <a:cs typeface="Century Gothic"/>
              </a:rPr>
              <a:t>socializing among peers </a:t>
            </a:r>
            <a:r>
              <a:rPr sz="1400" dirty="0">
                <a:latin typeface="Century Gothic"/>
                <a:cs typeface="Century Gothic"/>
              </a:rPr>
              <a:t>from </a:t>
            </a:r>
            <a:r>
              <a:rPr sz="1400" spc="5" dirty="0">
                <a:latin typeface="Century Gothic"/>
                <a:cs typeface="Century Gothic"/>
              </a:rPr>
              <a:t> </a:t>
            </a:r>
            <a:r>
              <a:rPr sz="1400" spc="-5" dirty="0">
                <a:latin typeface="Century Gothic"/>
                <a:cs typeface="Century Gothic"/>
              </a:rPr>
              <a:t>neighboring schools.</a:t>
            </a:r>
            <a:endParaRPr sz="1400" dirty="0">
              <a:latin typeface="Century Gothic"/>
              <a:cs typeface="Century Gothic"/>
            </a:endParaRPr>
          </a:p>
        </p:txBody>
      </p:sp>
      <p:grpSp>
        <p:nvGrpSpPr>
          <p:cNvPr id="3" name="object 4"/>
          <p:cNvGrpSpPr/>
          <p:nvPr/>
        </p:nvGrpSpPr>
        <p:grpSpPr>
          <a:xfrm>
            <a:off x="2285999" y="1981200"/>
            <a:ext cx="3783965" cy="3352800"/>
            <a:chOff x="1680845" y="2688208"/>
            <a:chExt cx="4228465" cy="4159250"/>
          </a:xfrm>
        </p:grpSpPr>
        <p:sp>
          <p:nvSpPr>
            <p:cNvPr id="4" name="object 5"/>
            <p:cNvSpPr/>
            <p:nvPr/>
          </p:nvSpPr>
          <p:spPr>
            <a:xfrm>
              <a:off x="1684020" y="2691383"/>
              <a:ext cx="4222115" cy="4152900"/>
            </a:xfrm>
            <a:custGeom>
              <a:avLst/>
              <a:gdLst/>
              <a:ahLst/>
              <a:cxnLst/>
              <a:rect l="l" t="t" r="r" b="b"/>
              <a:pathLst>
                <a:path w="4222115" h="4152900">
                  <a:moveTo>
                    <a:pt x="4222114" y="0"/>
                  </a:moveTo>
                  <a:lnTo>
                    <a:pt x="0" y="0"/>
                  </a:lnTo>
                  <a:lnTo>
                    <a:pt x="0" y="4152900"/>
                  </a:lnTo>
                  <a:lnTo>
                    <a:pt x="4222114" y="4152900"/>
                  </a:lnTo>
                  <a:lnTo>
                    <a:pt x="4222114" y="0"/>
                  </a:lnTo>
                  <a:close/>
                </a:path>
              </a:pathLst>
            </a:custGeom>
            <a:solidFill>
              <a:srgbClr val="FF0000"/>
            </a:solidFill>
          </p:spPr>
          <p:txBody>
            <a:bodyPr wrap="square" lIns="0" tIns="0" rIns="0" bIns="0" rtlCol="0"/>
            <a:lstStyle/>
            <a:p>
              <a:endParaRPr/>
            </a:p>
          </p:txBody>
        </p:sp>
        <p:sp>
          <p:nvSpPr>
            <p:cNvPr id="5" name="object 6"/>
            <p:cNvSpPr/>
            <p:nvPr/>
          </p:nvSpPr>
          <p:spPr>
            <a:xfrm>
              <a:off x="1684020" y="2691383"/>
              <a:ext cx="4222115" cy="4152900"/>
            </a:xfrm>
            <a:custGeom>
              <a:avLst/>
              <a:gdLst/>
              <a:ahLst/>
              <a:cxnLst/>
              <a:rect l="l" t="t" r="r" b="b"/>
              <a:pathLst>
                <a:path w="4222115" h="4152900">
                  <a:moveTo>
                    <a:pt x="0" y="4152900"/>
                  </a:moveTo>
                  <a:lnTo>
                    <a:pt x="4222114" y="4152900"/>
                  </a:lnTo>
                  <a:lnTo>
                    <a:pt x="4222114" y="0"/>
                  </a:lnTo>
                  <a:lnTo>
                    <a:pt x="0" y="0"/>
                  </a:lnTo>
                  <a:lnTo>
                    <a:pt x="0" y="4152900"/>
                  </a:lnTo>
                  <a:close/>
                </a:path>
              </a:pathLst>
            </a:custGeom>
            <a:ln w="6350">
              <a:solidFill>
                <a:srgbClr val="000000"/>
              </a:solidFill>
            </a:ln>
          </p:spPr>
          <p:txBody>
            <a:bodyPr wrap="square" lIns="0" tIns="0" rIns="0" bIns="0" rtlCol="0"/>
            <a:lstStyle/>
            <a:p>
              <a:endParaRPr/>
            </a:p>
          </p:txBody>
        </p:sp>
        <p:pic>
          <p:nvPicPr>
            <p:cNvPr id="6" name="object 7"/>
            <p:cNvPicPr/>
            <p:nvPr/>
          </p:nvPicPr>
          <p:blipFill>
            <a:blip r:embed="rId2" cstate="print"/>
            <a:stretch>
              <a:fillRect/>
            </a:stretch>
          </p:blipFill>
          <p:spPr>
            <a:xfrm>
              <a:off x="1778635" y="2740024"/>
              <a:ext cx="4032250" cy="4023360"/>
            </a:xfrm>
            <a:prstGeom prst="rect">
              <a:avLst/>
            </a:prstGeom>
          </p:spPr>
        </p:pic>
      </p:grpSp>
      <p:sp>
        <p:nvSpPr>
          <p:cNvPr id="7" name="object 8"/>
          <p:cNvSpPr txBox="1"/>
          <p:nvPr/>
        </p:nvSpPr>
        <p:spPr>
          <a:xfrm>
            <a:off x="2288840" y="5554980"/>
            <a:ext cx="3924300" cy="320040"/>
          </a:xfrm>
          <a:prstGeom prst="rect">
            <a:avLst/>
          </a:prstGeom>
          <a:ln w="6350">
            <a:solidFill>
              <a:srgbClr val="000000"/>
            </a:solidFill>
          </a:ln>
        </p:spPr>
        <p:txBody>
          <a:bodyPr vert="horz" wrap="square" lIns="0" tIns="41275" rIns="0" bIns="0" rtlCol="0">
            <a:spAutoFit/>
          </a:bodyPr>
          <a:lstStyle/>
          <a:p>
            <a:pPr marL="94615">
              <a:lnSpc>
                <a:spcPct val="100000"/>
              </a:lnSpc>
              <a:spcBef>
                <a:spcPts val="325"/>
              </a:spcBef>
            </a:pPr>
            <a:r>
              <a:rPr sz="1100" spc="-5" dirty="0">
                <a:latin typeface="Calibri"/>
                <a:cs typeface="Calibri"/>
              </a:rPr>
              <a:t>OVERVIEW</a:t>
            </a:r>
            <a:r>
              <a:rPr sz="1100" spc="-15" dirty="0">
                <a:latin typeface="Calibri"/>
                <a:cs typeface="Calibri"/>
              </a:rPr>
              <a:t> </a:t>
            </a:r>
            <a:r>
              <a:rPr sz="1100" dirty="0">
                <a:latin typeface="Calibri"/>
                <a:cs typeface="Calibri"/>
              </a:rPr>
              <a:t>OF </a:t>
            </a:r>
            <a:r>
              <a:rPr sz="1100" spc="-5" dirty="0">
                <a:latin typeface="Calibri"/>
                <a:cs typeface="Calibri"/>
              </a:rPr>
              <a:t>WHITEOAK</a:t>
            </a:r>
            <a:r>
              <a:rPr sz="1100" spc="-20" dirty="0">
                <a:latin typeface="Calibri"/>
                <a:cs typeface="Calibri"/>
              </a:rPr>
              <a:t> </a:t>
            </a:r>
            <a:r>
              <a:rPr sz="1100" spc="-5" dirty="0">
                <a:latin typeface="Calibri"/>
                <a:cs typeface="Calibri"/>
              </a:rPr>
              <a:t>PUPILS AT </a:t>
            </a:r>
            <a:r>
              <a:rPr sz="1100" dirty="0">
                <a:latin typeface="Calibri"/>
                <a:cs typeface="Calibri"/>
              </a:rPr>
              <a:t>THE</a:t>
            </a:r>
            <a:r>
              <a:rPr sz="1100" spc="5" dirty="0">
                <a:latin typeface="Calibri"/>
                <a:cs typeface="Calibri"/>
              </a:rPr>
              <a:t> </a:t>
            </a:r>
            <a:r>
              <a:rPr sz="1100" spc="-5" dirty="0">
                <a:latin typeface="Calibri"/>
                <a:cs typeface="Calibri"/>
              </a:rPr>
              <a:t>NATONAL</a:t>
            </a:r>
            <a:r>
              <a:rPr sz="1100" dirty="0">
                <a:latin typeface="Calibri"/>
                <a:cs typeface="Calibri"/>
              </a:rPr>
              <a:t> </a:t>
            </a:r>
            <a:r>
              <a:rPr sz="1100" spc="-5" dirty="0">
                <a:latin typeface="Calibri"/>
                <a:cs typeface="Calibri"/>
              </a:rPr>
              <a:t>SPELLNG</a:t>
            </a:r>
            <a:r>
              <a:rPr sz="1100" spc="5" dirty="0">
                <a:latin typeface="Calibri"/>
                <a:cs typeface="Calibri"/>
              </a:rPr>
              <a:t> </a:t>
            </a:r>
            <a:r>
              <a:rPr sz="1100" spc="-5" dirty="0">
                <a:latin typeface="Calibri"/>
                <a:cs typeface="Calibri"/>
              </a:rPr>
              <a:t>BEE</a:t>
            </a:r>
            <a:endParaRPr sz="1100">
              <a:latin typeface="Calibri"/>
              <a:cs typeface="Calibri"/>
            </a:endParaRPr>
          </a:p>
        </p:txBody>
      </p:sp>
    </p:spTree>
    <p:extLst>
      <p:ext uri="{BB962C8B-B14F-4D97-AF65-F5344CB8AC3E}">
        <p14:creationId xmlns:p14="http://schemas.microsoft.com/office/powerpoint/2010/main" val="46664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5754" y="236219"/>
            <a:ext cx="2364105" cy="2459990"/>
            <a:chOff x="286384" y="255904"/>
            <a:chExt cx="2364105" cy="2459990"/>
          </a:xfrm>
        </p:grpSpPr>
        <p:sp>
          <p:nvSpPr>
            <p:cNvPr id="3" name="object 3"/>
            <p:cNvSpPr/>
            <p:nvPr/>
          </p:nvSpPr>
          <p:spPr>
            <a:xfrm>
              <a:off x="289559" y="259079"/>
              <a:ext cx="2357755" cy="2453640"/>
            </a:xfrm>
            <a:custGeom>
              <a:avLst/>
              <a:gdLst/>
              <a:ahLst/>
              <a:cxnLst/>
              <a:rect l="l" t="t" r="r" b="b"/>
              <a:pathLst>
                <a:path w="2357755" h="2453640">
                  <a:moveTo>
                    <a:pt x="2357755" y="0"/>
                  </a:moveTo>
                  <a:lnTo>
                    <a:pt x="0" y="0"/>
                  </a:lnTo>
                  <a:lnTo>
                    <a:pt x="0" y="2453639"/>
                  </a:lnTo>
                  <a:lnTo>
                    <a:pt x="2357755" y="2453639"/>
                  </a:lnTo>
                  <a:lnTo>
                    <a:pt x="2357755" y="0"/>
                  </a:lnTo>
                  <a:close/>
                </a:path>
              </a:pathLst>
            </a:custGeom>
            <a:solidFill>
              <a:srgbClr val="6FAC46"/>
            </a:solidFill>
          </p:spPr>
          <p:txBody>
            <a:bodyPr wrap="square" lIns="0" tIns="0" rIns="0" bIns="0" rtlCol="0"/>
            <a:lstStyle/>
            <a:p>
              <a:endParaRPr/>
            </a:p>
          </p:txBody>
        </p:sp>
        <p:sp>
          <p:nvSpPr>
            <p:cNvPr id="4" name="object 4"/>
            <p:cNvSpPr/>
            <p:nvPr/>
          </p:nvSpPr>
          <p:spPr>
            <a:xfrm>
              <a:off x="289559" y="259079"/>
              <a:ext cx="2357755" cy="2453640"/>
            </a:xfrm>
            <a:custGeom>
              <a:avLst/>
              <a:gdLst/>
              <a:ahLst/>
              <a:cxnLst/>
              <a:rect l="l" t="t" r="r" b="b"/>
              <a:pathLst>
                <a:path w="2357755" h="2453640">
                  <a:moveTo>
                    <a:pt x="0" y="2453639"/>
                  </a:moveTo>
                  <a:lnTo>
                    <a:pt x="2357755" y="2453639"/>
                  </a:lnTo>
                  <a:lnTo>
                    <a:pt x="2357755" y="0"/>
                  </a:lnTo>
                  <a:lnTo>
                    <a:pt x="0" y="0"/>
                  </a:lnTo>
                  <a:lnTo>
                    <a:pt x="0" y="2453639"/>
                  </a:lnTo>
                  <a:close/>
                </a:path>
              </a:pathLst>
            </a:custGeom>
            <a:ln w="6350">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84174" y="307974"/>
              <a:ext cx="2168525" cy="2345054"/>
            </a:xfrm>
            <a:prstGeom prst="rect">
              <a:avLst/>
            </a:prstGeom>
          </p:spPr>
        </p:pic>
      </p:grpSp>
      <p:grpSp>
        <p:nvGrpSpPr>
          <p:cNvPr id="6" name="object 7"/>
          <p:cNvGrpSpPr/>
          <p:nvPr/>
        </p:nvGrpSpPr>
        <p:grpSpPr>
          <a:xfrm>
            <a:off x="4561840" y="177481"/>
            <a:ext cx="2412365" cy="2589530"/>
            <a:chOff x="4530725" y="195579"/>
            <a:chExt cx="2412365" cy="2589530"/>
          </a:xfrm>
        </p:grpSpPr>
        <p:sp>
          <p:nvSpPr>
            <p:cNvPr id="7" name="object 8"/>
            <p:cNvSpPr/>
            <p:nvPr/>
          </p:nvSpPr>
          <p:spPr>
            <a:xfrm>
              <a:off x="4533900" y="198754"/>
              <a:ext cx="2406015" cy="2583180"/>
            </a:xfrm>
            <a:custGeom>
              <a:avLst/>
              <a:gdLst/>
              <a:ahLst/>
              <a:cxnLst/>
              <a:rect l="l" t="t" r="r" b="b"/>
              <a:pathLst>
                <a:path w="2406015" h="2583180">
                  <a:moveTo>
                    <a:pt x="2406015" y="0"/>
                  </a:moveTo>
                  <a:lnTo>
                    <a:pt x="0" y="0"/>
                  </a:lnTo>
                  <a:lnTo>
                    <a:pt x="0" y="2583179"/>
                  </a:lnTo>
                  <a:lnTo>
                    <a:pt x="2406015" y="2583179"/>
                  </a:lnTo>
                  <a:lnTo>
                    <a:pt x="2406015" y="0"/>
                  </a:lnTo>
                  <a:close/>
                </a:path>
              </a:pathLst>
            </a:custGeom>
            <a:solidFill>
              <a:srgbClr val="C00000"/>
            </a:solidFill>
          </p:spPr>
          <p:txBody>
            <a:bodyPr wrap="square" lIns="0" tIns="0" rIns="0" bIns="0" rtlCol="0"/>
            <a:lstStyle/>
            <a:p>
              <a:endParaRPr/>
            </a:p>
          </p:txBody>
        </p:sp>
        <p:sp>
          <p:nvSpPr>
            <p:cNvPr id="8" name="object 9"/>
            <p:cNvSpPr/>
            <p:nvPr/>
          </p:nvSpPr>
          <p:spPr>
            <a:xfrm>
              <a:off x="4533900" y="198754"/>
              <a:ext cx="2406015" cy="2583180"/>
            </a:xfrm>
            <a:custGeom>
              <a:avLst/>
              <a:gdLst/>
              <a:ahLst/>
              <a:cxnLst/>
              <a:rect l="l" t="t" r="r" b="b"/>
              <a:pathLst>
                <a:path w="2406015" h="2583180">
                  <a:moveTo>
                    <a:pt x="0" y="2583179"/>
                  </a:moveTo>
                  <a:lnTo>
                    <a:pt x="2406015" y="2583179"/>
                  </a:lnTo>
                  <a:lnTo>
                    <a:pt x="2406015" y="0"/>
                  </a:lnTo>
                  <a:lnTo>
                    <a:pt x="0" y="0"/>
                  </a:lnTo>
                  <a:lnTo>
                    <a:pt x="0" y="2583179"/>
                  </a:lnTo>
                  <a:close/>
                </a:path>
              </a:pathLst>
            </a:custGeom>
            <a:ln w="6349">
              <a:solidFill>
                <a:srgbClr val="000000"/>
              </a:solidFill>
            </a:ln>
          </p:spPr>
          <p:txBody>
            <a:bodyPr wrap="square" lIns="0" tIns="0" rIns="0" bIns="0" rtlCol="0"/>
            <a:lstStyle/>
            <a:p>
              <a:endParaRPr/>
            </a:p>
          </p:txBody>
        </p:sp>
        <p:pic>
          <p:nvPicPr>
            <p:cNvPr id="9" name="object 10"/>
            <p:cNvPicPr/>
            <p:nvPr/>
          </p:nvPicPr>
          <p:blipFill>
            <a:blip r:embed="rId3" cstate="print"/>
            <a:stretch>
              <a:fillRect/>
            </a:stretch>
          </p:blipFill>
          <p:spPr>
            <a:xfrm>
              <a:off x="4628514" y="248284"/>
              <a:ext cx="2215515" cy="2447925"/>
            </a:xfrm>
            <a:prstGeom prst="rect">
              <a:avLst/>
            </a:prstGeom>
          </p:spPr>
        </p:pic>
      </p:grpSp>
      <p:grpSp>
        <p:nvGrpSpPr>
          <p:cNvPr id="10" name="object 12"/>
          <p:cNvGrpSpPr/>
          <p:nvPr/>
        </p:nvGrpSpPr>
        <p:grpSpPr>
          <a:xfrm>
            <a:off x="328929" y="3185541"/>
            <a:ext cx="2472055" cy="3140710"/>
            <a:chOff x="400684" y="3715639"/>
            <a:chExt cx="2472055" cy="3140710"/>
          </a:xfrm>
        </p:grpSpPr>
        <p:sp>
          <p:nvSpPr>
            <p:cNvPr id="11" name="object 13"/>
            <p:cNvSpPr/>
            <p:nvPr/>
          </p:nvSpPr>
          <p:spPr>
            <a:xfrm>
              <a:off x="403859" y="3718814"/>
              <a:ext cx="2465705" cy="3134360"/>
            </a:xfrm>
            <a:custGeom>
              <a:avLst/>
              <a:gdLst/>
              <a:ahLst/>
              <a:cxnLst/>
              <a:rect l="l" t="t" r="r" b="b"/>
              <a:pathLst>
                <a:path w="2465705" h="3134359">
                  <a:moveTo>
                    <a:pt x="2465705" y="0"/>
                  </a:moveTo>
                  <a:lnTo>
                    <a:pt x="0" y="0"/>
                  </a:lnTo>
                  <a:lnTo>
                    <a:pt x="0" y="3134360"/>
                  </a:lnTo>
                  <a:lnTo>
                    <a:pt x="2465705" y="3134360"/>
                  </a:lnTo>
                  <a:lnTo>
                    <a:pt x="2465705" y="0"/>
                  </a:lnTo>
                  <a:close/>
                </a:path>
              </a:pathLst>
            </a:custGeom>
            <a:solidFill>
              <a:srgbClr val="BE9000"/>
            </a:solidFill>
          </p:spPr>
          <p:txBody>
            <a:bodyPr wrap="square" lIns="0" tIns="0" rIns="0" bIns="0" rtlCol="0"/>
            <a:lstStyle/>
            <a:p>
              <a:endParaRPr/>
            </a:p>
          </p:txBody>
        </p:sp>
        <p:sp>
          <p:nvSpPr>
            <p:cNvPr id="12" name="object 14"/>
            <p:cNvSpPr/>
            <p:nvPr/>
          </p:nvSpPr>
          <p:spPr>
            <a:xfrm>
              <a:off x="403859" y="3718814"/>
              <a:ext cx="2465705" cy="3134360"/>
            </a:xfrm>
            <a:custGeom>
              <a:avLst/>
              <a:gdLst/>
              <a:ahLst/>
              <a:cxnLst/>
              <a:rect l="l" t="t" r="r" b="b"/>
              <a:pathLst>
                <a:path w="2465705" h="3134359">
                  <a:moveTo>
                    <a:pt x="0" y="3134360"/>
                  </a:moveTo>
                  <a:lnTo>
                    <a:pt x="2465705" y="3134360"/>
                  </a:lnTo>
                  <a:lnTo>
                    <a:pt x="2465705" y="0"/>
                  </a:lnTo>
                  <a:lnTo>
                    <a:pt x="0" y="0"/>
                  </a:lnTo>
                  <a:lnTo>
                    <a:pt x="0" y="3134360"/>
                  </a:lnTo>
                  <a:close/>
                </a:path>
              </a:pathLst>
            </a:custGeom>
            <a:ln w="6350">
              <a:solidFill>
                <a:srgbClr val="000000"/>
              </a:solidFill>
            </a:ln>
          </p:spPr>
          <p:txBody>
            <a:bodyPr wrap="square" lIns="0" tIns="0" rIns="0" bIns="0" rtlCol="0"/>
            <a:lstStyle/>
            <a:p>
              <a:endParaRPr/>
            </a:p>
          </p:txBody>
        </p:sp>
        <p:pic>
          <p:nvPicPr>
            <p:cNvPr id="13" name="object 15"/>
            <p:cNvPicPr/>
            <p:nvPr/>
          </p:nvPicPr>
          <p:blipFill>
            <a:blip r:embed="rId4" cstate="print"/>
            <a:stretch>
              <a:fillRect/>
            </a:stretch>
          </p:blipFill>
          <p:spPr>
            <a:xfrm>
              <a:off x="498474" y="3767455"/>
              <a:ext cx="2275205" cy="2921635"/>
            </a:xfrm>
            <a:prstGeom prst="rect">
              <a:avLst/>
            </a:prstGeom>
          </p:spPr>
        </p:pic>
      </p:grpSp>
      <p:grpSp>
        <p:nvGrpSpPr>
          <p:cNvPr id="14" name="object 17"/>
          <p:cNvGrpSpPr/>
          <p:nvPr/>
        </p:nvGrpSpPr>
        <p:grpSpPr>
          <a:xfrm>
            <a:off x="4676882" y="3111210"/>
            <a:ext cx="2741295" cy="3209290"/>
            <a:chOff x="4446904" y="3647059"/>
            <a:chExt cx="2741295" cy="3209290"/>
          </a:xfrm>
        </p:grpSpPr>
        <p:sp>
          <p:nvSpPr>
            <p:cNvPr id="15" name="object 18"/>
            <p:cNvSpPr/>
            <p:nvPr/>
          </p:nvSpPr>
          <p:spPr>
            <a:xfrm>
              <a:off x="4450079" y="3650234"/>
              <a:ext cx="2734945" cy="3202940"/>
            </a:xfrm>
            <a:custGeom>
              <a:avLst/>
              <a:gdLst/>
              <a:ahLst/>
              <a:cxnLst/>
              <a:rect l="l" t="t" r="r" b="b"/>
              <a:pathLst>
                <a:path w="2734945" h="3202940">
                  <a:moveTo>
                    <a:pt x="2734945" y="0"/>
                  </a:moveTo>
                  <a:lnTo>
                    <a:pt x="0" y="0"/>
                  </a:lnTo>
                  <a:lnTo>
                    <a:pt x="0" y="3202940"/>
                  </a:lnTo>
                  <a:lnTo>
                    <a:pt x="2734945" y="3202940"/>
                  </a:lnTo>
                  <a:lnTo>
                    <a:pt x="2734945" y="0"/>
                  </a:lnTo>
                  <a:close/>
                </a:path>
              </a:pathLst>
            </a:custGeom>
            <a:solidFill>
              <a:srgbClr val="006FC0"/>
            </a:solidFill>
          </p:spPr>
          <p:txBody>
            <a:bodyPr wrap="square" lIns="0" tIns="0" rIns="0" bIns="0" rtlCol="0"/>
            <a:lstStyle/>
            <a:p>
              <a:endParaRPr/>
            </a:p>
          </p:txBody>
        </p:sp>
        <p:sp>
          <p:nvSpPr>
            <p:cNvPr id="16" name="object 19"/>
            <p:cNvSpPr/>
            <p:nvPr/>
          </p:nvSpPr>
          <p:spPr>
            <a:xfrm>
              <a:off x="4450079" y="3650234"/>
              <a:ext cx="2734945" cy="3202940"/>
            </a:xfrm>
            <a:custGeom>
              <a:avLst/>
              <a:gdLst/>
              <a:ahLst/>
              <a:cxnLst/>
              <a:rect l="l" t="t" r="r" b="b"/>
              <a:pathLst>
                <a:path w="2734945" h="3202940">
                  <a:moveTo>
                    <a:pt x="0" y="3202940"/>
                  </a:moveTo>
                  <a:lnTo>
                    <a:pt x="2734945" y="3202940"/>
                  </a:lnTo>
                  <a:lnTo>
                    <a:pt x="2734945" y="0"/>
                  </a:lnTo>
                  <a:lnTo>
                    <a:pt x="0" y="0"/>
                  </a:lnTo>
                  <a:lnTo>
                    <a:pt x="0" y="3202940"/>
                  </a:lnTo>
                  <a:close/>
                </a:path>
              </a:pathLst>
            </a:custGeom>
            <a:ln w="6350">
              <a:solidFill>
                <a:srgbClr val="000000"/>
              </a:solidFill>
            </a:ln>
          </p:spPr>
          <p:txBody>
            <a:bodyPr wrap="square" lIns="0" tIns="0" rIns="0" bIns="0" rtlCol="0"/>
            <a:lstStyle/>
            <a:p>
              <a:endParaRPr/>
            </a:p>
          </p:txBody>
        </p:sp>
        <p:pic>
          <p:nvPicPr>
            <p:cNvPr id="17" name="object 20"/>
            <p:cNvPicPr/>
            <p:nvPr/>
          </p:nvPicPr>
          <p:blipFill>
            <a:blip r:embed="rId5" cstate="print"/>
            <a:stretch>
              <a:fillRect/>
            </a:stretch>
          </p:blipFill>
          <p:spPr>
            <a:xfrm>
              <a:off x="4544694" y="3698875"/>
              <a:ext cx="2545079" cy="3052445"/>
            </a:xfrm>
            <a:prstGeom prst="rect">
              <a:avLst/>
            </a:prstGeom>
          </p:spPr>
        </p:pic>
      </p:grpSp>
      <p:sp>
        <p:nvSpPr>
          <p:cNvPr id="18" name="object 6"/>
          <p:cNvSpPr txBox="1"/>
          <p:nvPr/>
        </p:nvSpPr>
        <p:spPr>
          <a:xfrm>
            <a:off x="328929" y="2859658"/>
            <a:ext cx="2438400" cy="251460"/>
          </a:xfrm>
          <a:prstGeom prst="rect">
            <a:avLst/>
          </a:prstGeom>
          <a:ln w="6350">
            <a:solidFill>
              <a:srgbClr val="000000"/>
            </a:solidFill>
          </a:ln>
        </p:spPr>
        <p:txBody>
          <a:bodyPr vert="horz" wrap="square" lIns="0" tIns="39370" rIns="0" bIns="0" rtlCol="0">
            <a:spAutoFit/>
          </a:bodyPr>
          <a:lstStyle/>
          <a:p>
            <a:pPr marL="123189">
              <a:lnSpc>
                <a:spcPct val="100000"/>
              </a:lnSpc>
              <a:spcBef>
                <a:spcPts val="310"/>
              </a:spcBef>
            </a:pPr>
            <a:r>
              <a:rPr sz="1100" spc="-5" dirty="0">
                <a:latin typeface="Calibri"/>
                <a:cs typeface="Calibri"/>
              </a:rPr>
              <a:t>LESSONS </a:t>
            </a:r>
            <a:r>
              <a:rPr sz="1100" dirty="0">
                <a:latin typeface="Calibri"/>
                <a:cs typeface="Calibri"/>
              </a:rPr>
              <a:t>ON</a:t>
            </a:r>
            <a:r>
              <a:rPr sz="1100" spc="-10" dirty="0">
                <a:latin typeface="Calibri"/>
                <a:cs typeface="Calibri"/>
              </a:rPr>
              <a:t> </a:t>
            </a:r>
            <a:r>
              <a:rPr sz="1100" spc="-5" dirty="0">
                <a:latin typeface="Calibri"/>
                <a:cs typeface="Calibri"/>
              </a:rPr>
              <a:t>THE INTERACTIVE BOARD</a:t>
            </a:r>
            <a:endParaRPr sz="1100">
              <a:latin typeface="Calibri"/>
              <a:cs typeface="Calibri"/>
            </a:endParaRPr>
          </a:p>
        </p:txBody>
      </p:sp>
      <p:sp>
        <p:nvSpPr>
          <p:cNvPr id="19" name="object 11"/>
          <p:cNvSpPr txBox="1"/>
          <p:nvPr/>
        </p:nvSpPr>
        <p:spPr>
          <a:xfrm>
            <a:off x="4659629" y="2813007"/>
            <a:ext cx="2468880" cy="243840"/>
          </a:xfrm>
          <a:prstGeom prst="rect">
            <a:avLst/>
          </a:prstGeom>
          <a:ln w="6350">
            <a:solidFill>
              <a:srgbClr val="000000"/>
            </a:solidFill>
          </a:ln>
        </p:spPr>
        <p:txBody>
          <a:bodyPr vert="horz" wrap="square" lIns="0" tIns="40005" rIns="0" bIns="0" rtlCol="0">
            <a:spAutoFit/>
          </a:bodyPr>
          <a:lstStyle/>
          <a:p>
            <a:pPr marL="701675">
              <a:lnSpc>
                <a:spcPct val="100000"/>
              </a:lnSpc>
              <a:spcBef>
                <a:spcPts val="315"/>
              </a:spcBef>
            </a:pPr>
            <a:r>
              <a:rPr sz="1100" dirty="0">
                <a:latin typeface="Calibri"/>
                <a:cs typeface="Calibri"/>
              </a:rPr>
              <a:t>CHRISTMAS</a:t>
            </a:r>
            <a:r>
              <a:rPr sz="1100" spc="-45" dirty="0">
                <a:latin typeface="Calibri"/>
                <a:cs typeface="Calibri"/>
              </a:rPr>
              <a:t> </a:t>
            </a:r>
            <a:r>
              <a:rPr sz="1100" spc="-5" dirty="0">
                <a:latin typeface="Calibri"/>
                <a:cs typeface="Calibri"/>
              </a:rPr>
              <a:t>PARTY</a:t>
            </a:r>
            <a:endParaRPr sz="1100">
              <a:latin typeface="Calibri"/>
              <a:cs typeface="Calibri"/>
            </a:endParaRPr>
          </a:p>
        </p:txBody>
      </p:sp>
      <p:sp>
        <p:nvSpPr>
          <p:cNvPr id="20" name="object 16"/>
          <p:cNvSpPr txBox="1"/>
          <p:nvPr/>
        </p:nvSpPr>
        <p:spPr>
          <a:xfrm>
            <a:off x="528966" y="6490335"/>
            <a:ext cx="2268843" cy="210314"/>
          </a:xfrm>
          <a:prstGeom prst="rect">
            <a:avLst/>
          </a:prstGeom>
          <a:ln w="6350">
            <a:solidFill>
              <a:srgbClr val="000000"/>
            </a:solidFill>
          </a:ln>
        </p:spPr>
        <p:txBody>
          <a:bodyPr vert="horz" wrap="square" lIns="0" tIns="40640" rIns="0" bIns="0" rtlCol="0">
            <a:spAutoFit/>
          </a:bodyPr>
          <a:lstStyle/>
          <a:p>
            <a:pPr marL="401955">
              <a:lnSpc>
                <a:spcPct val="100000"/>
              </a:lnSpc>
              <a:spcBef>
                <a:spcPts val="320"/>
              </a:spcBef>
            </a:pPr>
            <a:r>
              <a:rPr sz="1100" spc="-5" dirty="0">
                <a:latin typeface="Calibri"/>
                <a:cs typeface="Calibri"/>
              </a:rPr>
              <a:t>EXTRACURRCULAR</a:t>
            </a:r>
            <a:r>
              <a:rPr sz="1100" spc="-15" dirty="0">
                <a:latin typeface="Calibri"/>
                <a:cs typeface="Calibri"/>
              </a:rPr>
              <a:t> </a:t>
            </a:r>
            <a:r>
              <a:rPr sz="1100" spc="-5" dirty="0">
                <a:latin typeface="Calibri"/>
                <a:cs typeface="Calibri"/>
              </a:rPr>
              <a:t>ACTIVITIES</a:t>
            </a:r>
            <a:endParaRPr sz="1100">
              <a:latin typeface="Calibri"/>
              <a:cs typeface="Calibri"/>
            </a:endParaRPr>
          </a:p>
        </p:txBody>
      </p:sp>
      <p:sp>
        <p:nvSpPr>
          <p:cNvPr id="21" name="object 21"/>
          <p:cNvSpPr txBox="1"/>
          <p:nvPr/>
        </p:nvSpPr>
        <p:spPr>
          <a:xfrm>
            <a:off x="4892997" y="6392105"/>
            <a:ext cx="2506980" cy="304800"/>
          </a:xfrm>
          <a:prstGeom prst="rect">
            <a:avLst/>
          </a:prstGeom>
          <a:ln w="6350">
            <a:solidFill>
              <a:srgbClr val="000000"/>
            </a:solidFill>
          </a:ln>
        </p:spPr>
        <p:txBody>
          <a:bodyPr vert="horz" wrap="square" lIns="0" tIns="40640" rIns="0" bIns="0" rtlCol="0">
            <a:spAutoFit/>
          </a:bodyPr>
          <a:lstStyle/>
          <a:p>
            <a:pPr marL="767080">
              <a:lnSpc>
                <a:spcPct val="100000"/>
              </a:lnSpc>
              <a:spcBef>
                <a:spcPts val="320"/>
              </a:spcBef>
            </a:pPr>
            <a:r>
              <a:rPr sz="1100" dirty="0">
                <a:latin typeface="Calibri"/>
                <a:cs typeface="Calibri"/>
              </a:rPr>
              <a:t>ARTS</a:t>
            </a:r>
            <a:r>
              <a:rPr sz="1100" spc="-20" dirty="0">
                <a:latin typeface="Calibri"/>
                <a:cs typeface="Calibri"/>
              </a:rPr>
              <a:t> </a:t>
            </a:r>
            <a:r>
              <a:rPr sz="1100" spc="-5" dirty="0">
                <a:latin typeface="Calibri"/>
                <a:cs typeface="Calibri"/>
              </a:rPr>
              <a:t>AND</a:t>
            </a:r>
            <a:r>
              <a:rPr sz="1100" spc="-15" dirty="0">
                <a:latin typeface="Calibri"/>
                <a:cs typeface="Calibri"/>
              </a:rPr>
              <a:t> </a:t>
            </a:r>
            <a:r>
              <a:rPr sz="1100" spc="-5" dirty="0">
                <a:latin typeface="Calibri"/>
                <a:cs typeface="Calibri"/>
              </a:rPr>
              <a:t>CRAFT</a:t>
            </a:r>
            <a:endParaRPr sz="1100">
              <a:latin typeface="Calibri"/>
              <a:cs typeface="Calibri"/>
            </a:endParaRPr>
          </a:p>
        </p:txBody>
      </p:sp>
    </p:spTree>
    <p:extLst>
      <p:ext uri="{BB962C8B-B14F-4D97-AF65-F5344CB8AC3E}">
        <p14:creationId xmlns:p14="http://schemas.microsoft.com/office/powerpoint/2010/main" val="160420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11581" cy="6186309"/>
          </a:xfrm>
          <a:prstGeom prst="rect">
            <a:avLst/>
          </a:prstGeom>
          <a:noFill/>
        </p:spPr>
        <p:txBody>
          <a:bodyPr wrap="square" rtlCol="0">
            <a:spAutoFit/>
          </a:bodyPr>
          <a:lstStyle/>
          <a:p>
            <a:pPr algn="ctr"/>
            <a:r>
              <a:rPr lang="en-US" b="1" dirty="0" smtClean="0"/>
              <a:t>OUR VALUES</a:t>
            </a:r>
          </a:p>
          <a:p>
            <a:r>
              <a:rPr lang="en-US" b="1" dirty="0" smtClean="0">
                <a:solidFill>
                  <a:srgbClr val="FF0000"/>
                </a:solidFill>
              </a:rPr>
              <a:t>Good manners:</a:t>
            </a:r>
            <a:r>
              <a:rPr lang="en-US" dirty="0" smtClean="0"/>
              <a:t> I use my magic words….I say please and thank you.</a:t>
            </a:r>
          </a:p>
          <a:p>
            <a:r>
              <a:rPr lang="en-US" b="1" dirty="0" smtClean="0">
                <a:solidFill>
                  <a:srgbClr val="FF0000"/>
                </a:solidFill>
              </a:rPr>
              <a:t>Collaboration:</a:t>
            </a:r>
            <a:r>
              <a:rPr lang="en-US" dirty="0" smtClean="0"/>
              <a:t> I get along well with others, share and take turns</a:t>
            </a:r>
          </a:p>
          <a:p>
            <a:r>
              <a:rPr lang="en-US" b="1" dirty="0" smtClean="0">
                <a:solidFill>
                  <a:srgbClr val="FF0000"/>
                </a:solidFill>
              </a:rPr>
              <a:t>Morality:</a:t>
            </a:r>
            <a:r>
              <a:rPr lang="en-US" dirty="0" smtClean="0"/>
              <a:t> I tell the </a:t>
            </a:r>
            <a:r>
              <a:rPr lang="en-US" dirty="0" err="1" smtClean="0"/>
              <a:t>truth,even</a:t>
            </a:r>
            <a:r>
              <a:rPr lang="en-US" dirty="0" smtClean="0"/>
              <a:t> when I know I might get into trouble.</a:t>
            </a:r>
          </a:p>
          <a:p>
            <a:r>
              <a:rPr lang="en-US" b="1" dirty="0" smtClean="0">
                <a:solidFill>
                  <a:srgbClr val="FF0000"/>
                </a:solidFill>
              </a:rPr>
              <a:t>Tolerance and respect for others</a:t>
            </a:r>
            <a:r>
              <a:rPr lang="en-US" dirty="0" smtClean="0"/>
              <a:t>: other people are just as important as me and my family.</a:t>
            </a:r>
          </a:p>
          <a:p>
            <a:r>
              <a:rPr lang="en-US" b="1" dirty="0" smtClean="0">
                <a:solidFill>
                  <a:srgbClr val="FF0000"/>
                </a:solidFill>
              </a:rPr>
              <a:t>Respect for property : </a:t>
            </a:r>
            <a:r>
              <a:rPr lang="en-US" dirty="0" smtClean="0"/>
              <a:t>I look after things in school.</a:t>
            </a:r>
          </a:p>
          <a:p>
            <a:r>
              <a:rPr lang="en-US" b="1" dirty="0" smtClean="0">
                <a:solidFill>
                  <a:srgbClr val="FF0000"/>
                </a:solidFill>
              </a:rPr>
              <a:t>Self control: </a:t>
            </a:r>
            <a:r>
              <a:rPr lang="en-US" dirty="0" smtClean="0"/>
              <a:t>I behave myself in school.</a:t>
            </a:r>
          </a:p>
          <a:p>
            <a:r>
              <a:rPr lang="en-US" b="1" dirty="0" smtClean="0">
                <a:solidFill>
                  <a:srgbClr val="FF0000"/>
                </a:solidFill>
              </a:rPr>
              <a:t>Compassion: </a:t>
            </a:r>
            <a:r>
              <a:rPr lang="en-US" dirty="0" smtClean="0"/>
              <a:t>I say and do kind things.</a:t>
            </a:r>
          </a:p>
          <a:p>
            <a:r>
              <a:rPr lang="en-US" b="1" dirty="0" smtClean="0">
                <a:solidFill>
                  <a:srgbClr val="FF0000"/>
                </a:solidFill>
              </a:rPr>
              <a:t>Courage and individuality: </a:t>
            </a:r>
            <a:r>
              <a:rPr lang="en-US" dirty="0" smtClean="0"/>
              <a:t>I try and persevere with new things and do things for myself</a:t>
            </a:r>
          </a:p>
          <a:p>
            <a:r>
              <a:rPr lang="en-US" b="1" dirty="0" smtClean="0">
                <a:solidFill>
                  <a:srgbClr val="FF0000"/>
                </a:solidFill>
              </a:rPr>
              <a:t>Self image : </a:t>
            </a:r>
            <a:r>
              <a:rPr lang="en-US" dirty="0" smtClean="0"/>
              <a:t>I look after and respect myself. </a:t>
            </a:r>
          </a:p>
          <a:p>
            <a:endParaRPr lang="en-US" dirty="0" smtClean="0"/>
          </a:p>
          <a:p>
            <a:r>
              <a:rPr lang="en-US" dirty="0" smtClean="0"/>
              <a:t>We are available from Monday – Friday 7am to 5pm</a:t>
            </a:r>
          </a:p>
          <a:p>
            <a:r>
              <a:rPr lang="en-US" dirty="0" smtClean="0"/>
              <a:t>If you need a tour of the school premises we are available or any questions that need clarification kindly send us a mail or call the office number below. </a:t>
            </a:r>
          </a:p>
          <a:p>
            <a:endParaRPr lang="en-US" dirty="0" smtClean="0"/>
          </a:p>
          <a:p>
            <a:r>
              <a:rPr lang="en-US" dirty="0" smtClean="0"/>
              <a:t>Email          :office@whiteoakschoollagos.com </a:t>
            </a:r>
          </a:p>
          <a:p>
            <a:r>
              <a:rPr lang="en-US" dirty="0" err="1" smtClean="0"/>
              <a:t>Instagram</a:t>
            </a:r>
            <a:r>
              <a:rPr lang="en-US" dirty="0" smtClean="0"/>
              <a:t>   : </a:t>
            </a:r>
            <a:r>
              <a:rPr lang="en-US" dirty="0"/>
              <a:t>@</a:t>
            </a:r>
            <a:r>
              <a:rPr lang="en-US" dirty="0" err="1" smtClean="0"/>
              <a:t>whiteoakschoollagos</a:t>
            </a:r>
            <a:endParaRPr lang="en-US" dirty="0"/>
          </a:p>
          <a:p>
            <a:endParaRPr lang="en-US" dirty="0" smtClean="0"/>
          </a:p>
          <a:p>
            <a:r>
              <a:rPr lang="en-US" dirty="0" smtClean="0"/>
              <a:t>Facebook   :</a:t>
            </a:r>
            <a:r>
              <a:rPr lang="en-US" dirty="0" err="1" smtClean="0"/>
              <a:t>whiteoakschoollagos</a:t>
            </a:r>
            <a:endParaRPr lang="en-US" dirty="0" smtClean="0"/>
          </a:p>
          <a:p>
            <a:endParaRPr lang="en-US" dirty="0"/>
          </a:p>
        </p:txBody>
      </p:sp>
    </p:spTree>
    <p:extLst>
      <p:ext uri="{BB962C8B-B14F-4D97-AF65-F5344CB8AC3E}">
        <p14:creationId xmlns:p14="http://schemas.microsoft.com/office/powerpoint/2010/main" val="1312021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1219200" y="914400"/>
            <a:ext cx="7010400" cy="4495800"/>
          </a:xfrm>
          <a:custGeom>
            <a:avLst/>
            <a:gdLst/>
            <a:ahLst/>
            <a:cxnLst/>
            <a:rect l="l" t="t" r="r" b="b"/>
            <a:pathLst>
              <a:path w="5640070" h="3442334">
                <a:moveTo>
                  <a:pt x="0" y="3442335"/>
                </a:moveTo>
                <a:lnTo>
                  <a:pt x="5640070" y="3442335"/>
                </a:lnTo>
                <a:lnTo>
                  <a:pt x="5640070" y="0"/>
                </a:lnTo>
                <a:lnTo>
                  <a:pt x="0" y="0"/>
                </a:lnTo>
                <a:lnTo>
                  <a:pt x="0" y="3442335"/>
                </a:lnTo>
                <a:close/>
              </a:path>
            </a:pathLst>
          </a:custGeom>
          <a:ln w="6350">
            <a:solidFill>
              <a:srgbClr val="000000"/>
            </a:solidFill>
          </a:ln>
        </p:spPr>
        <p:txBody>
          <a:bodyPr wrap="square" lIns="0" tIns="0" rIns="0" bIns="0" rtlCol="0"/>
          <a:lstStyle/>
          <a:p>
            <a:endParaRPr/>
          </a:p>
        </p:txBody>
      </p:sp>
      <p:sp>
        <p:nvSpPr>
          <p:cNvPr id="3" name="Rectangle 2"/>
          <p:cNvSpPr/>
          <p:nvPr/>
        </p:nvSpPr>
        <p:spPr>
          <a:xfrm>
            <a:off x="3437415" y="1066800"/>
            <a:ext cx="1494640" cy="369332"/>
          </a:xfrm>
          <a:prstGeom prst="rect">
            <a:avLst/>
          </a:prstGeom>
        </p:spPr>
        <p:txBody>
          <a:bodyPr wrap="none">
            <a:spAutoFit/>
          </a:bodyPr>
          <a:lstStyle/>
          <a:p>
            <a:pPr marL="12700">
              <a:lnSpc>
                <a:spcPct val="100000"/>
              </a:lnSpc>
              <a:spcBef>
                <a:spcPts val="95"/>
              </a:spcBef>
            </a:pPr>
            <a:r>
              <a:rPr lang="en-US" spc="-5" dirty="0" smtClean="0">
                <a:latin typeface="Berlin Sans FB"/>
                <a:cs typeface="Berlin Sans FB"/>
              </a:rPr>
              <a:t>CONTACT</a:t>
            </a:r>
            <a:r>
              <a:rPr lang="en-US" spc="-55" dirty="0" smtClean="0">
                <a:latin typeface="Berlin Sans FB"/>
                <a:cs typeface="Berlin Sans FB"/>
              </a:rPr>
              <a:t> </a:t>
            </a:r>
            <a:r>
              <a:rPr lang="en-US" spc="-10" dirty="0" smtClean="0">
                <a:latin typeface="Berlin Sans FB"/>
                <a:cs typeface="Berlin Sans FB"/>
              </a:rPr>
              <a:t>US</a:t>
            </a:r>
            <a:endParaRPr lang="en-US" dirty="0">
              <a:latin typeface="Berlin Sans FB"/>
              <a:cs typeface="Berlin Sans FB"/>
            </a:endParaRPr>
          </a:p>
        </p:txBody>
      </p:sp>
      <p:sp>
        <p:nvSpPr>
          <p:cNvPr id="4" name="Rectangle 3"/>
          <p:cNvSpPr/>
          <p:nvPr/>
        </p:nvSpPr>
        <p:spPr>
          <a:xfrm>
            <a:off x="1359070" y="1295400"/>
            <a:ext cx="7175330" cy="2862322"/>
          </a:xfrm>
          <a:prstGeom prst="rect">
            <a:avLst/>
          </a:prstGeom>
        </p:spPr>
        <p:txBody>
          <a:bodyPr wrap="square">
            <a:spAutoFit/>
          </a:bodyPr>
          <a:lstStyle/>
          <a:p>
            <a:endParaRPr lang="en-US" b="1" dirty="0" smtClean="0"/>
          </a:p>
          <a:p>
            <a:r>
              <a:rPr lang="en-US" b="1" dirty="0" err="1" smtClean="0"/>
              <a:t>Whiteoak</a:t>
            </a:r>
            <a:r>
              <a:rPr lang="en-US" b="1" dirty="0" smtClean="0"/>
              <a:t> School</a:t>
            </a:r>
            <a:endParaRPr lang="en-GB" dirty="0"/>
          </a:p>
          <a:p>
            <a:r>
              <a:rPr lang="en-US" b="1" dirty="0"/>
              <a:t>ADDRESS:</a:t>
            </a:r>
            <a:endParaRPr lang="en-GB" dirty="0"/>
          </a:p>
          <a:p>
            <a:r>
              <a:rPr lang="en-US" dirty="0"/>
              <a:t>Block 118 plot 15 Jasper Ike Street. (</a:t>
            </a:r>
            <a:r>
              <a:rPr lang="en-US" dirty="0" err="1"/>
              <a:t>Oniru</a:t>
            </a:r>
            <a:r>
              <a:rPr lang="en-US" dirty="0"/>
              <a:t>), </a:t>
            </a:r>
            <a:r>
              <a:rPr lang="en-US" dirty="0" err="1"/>
              <a:t>Lekki</a:t>
            </a:r>
            <a:r>
              <a:rPr lang="en-US" dirty="0"/>
              <a:t> right Phase 1 Lagos,</a:t>
            </a:r>
            <a:endParaRPr lang="en-GB" dirty="0"/>
          </a:p>
          <a:p>
            <a:r>
              <a:rPr lang="en-US" dirty="0"/>
              <a:t>Nigeria</a:t>
            </a:r>
            <a:endParaRPr lang="en-GB" dirty="0"/>
          </a:p>
          <a:p>
            <a:r>
              <a:rPr lang="en-US" dirty="0"/>
              <a:t> </a:t>
            </a:r>
            <a:endParaRPr lang="en-GB" dirty="0"/>
          </a:p>
          <a:p>
            <a:r>
              <a:rPr lang="en-US" b="1" dirty="0" smtClean="0"/>
              <a:t>TELEPHONE       : </a:t>
            </a:r>
            <a:r>
              <a:rPr lang="en-US" dirty="0" smtClean="0"/>
              <a:t>07046310631  </a:t>
            </a:r>
            <a:r>
              <a:rPr lang="en-US" dirty="0"/>
              <a:t>09088760949 </a:t>
            </a:r>
            <a:r>
              <a:rPr lang="en-US" dirty="0" smtClean="0"/>
              <a:t> </a:t>
            </a:r>
            <a:r>
              <a:rPr lang="en-US" dirty="0"/>
              <a:t>09088760949</a:t>
            </a:r>
            <a:endParaRPr lang="en-GB" dirty="0"/>
          </a:p>
          <a:p>
            <a:r>
              <a:rPr lang="en-US" b="1" dirty="0" smtClean="0"/>
              <a:t>EMAIL                   :  </a:t>
            </a:r>
            <a:r>
              <a:rPr lang="en-US" dirty="0" smtClean="0"/>
              <a:t>office@whiteoakschoollagos.com</a:t>
            </a:r>
            <a:endParaRPr lang="en-GB" dirty="0"/>
          </a:p>
          <a:p>
            <a:r>
              <a:rPr lang="en-US" b="1" dirty="0"/>
              <a:t>OFFICE </a:t>
            </a:r>
            <a:r>
              <a:rPr lang="en-US" b="1" dirty="0" smtClean="0"/>
              <a:t>HOURS  :  </a:t>
            </a:r>
            <a:r>
              <a:rPr lang="en-US" dirty="0" smtClean="0"/>
              <a:t>7.00</a:t>
            </a:r>
            <a:r>
              <a:rPr lang="en-US" i="1" dirty="0" smtClean="0"/>
              <a:t> </a:t>
            </a:r>
            <a:r>
              <a:rPr lang="en-US" dirty="0"/>
              <a:t>am - </a:t>
            </a:r>
            <a:r>
              <a:rPr lang="en-US" dirty="0" smtClean="0"/>
              <a:t>5.00pm</a:t>
            </a:r>
            <a:r>
              <a:rPr lang="en-US" dirty="0"/>
              <a:t>; Monday - Friday</a:t>
            </a:r>
            <a:endParaRPr lang="en-GB" dirty="0"/>
          </a:p>
          <a:p>
            <a:endParaRPr lang="en-GB" dirty="0"/>
          </a:p>
        </p:txBody>
      </p:sp>
    </p:spTree>
    <p:extLst>
      <p:ext uri="{BB962C8B-B14F-4D97-AF65-F5344CB8AC3E}">
        <p14:creationId xmlns:p14="http://schemas.microsoft.com/office/powerpoint/2010/main" val="291013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2001" y="826690"/>
            <a:ext cx="2717588" cy="3167459"/>
          </a:xfrm>
          <a:prstGeom prst="rect">
            <a:avLst/>
          </a:prstGeom>
        </p:spPr>
      </p:pic>
      <p:sp>
        <p:nvSpPr>
          <p:cNvPr id="3" name="object 3"/>
          <p:cNvSpPr txBox="1"/>
          <p:nvPr/>
        </p:nvSpPr>
        <p:spPr>
          <a:xfrm>
            <a:off x="2057400" y="4673193"/>
            <a:ext cx="4867910" cy="568325"/>
          </a:xfrm>
          <a:prstGeom prst="rect">
            <a:avLst/>
          </a:prstGeom>
        </p:spPr>
        <p:txBody>
          <a:bodyPr vert="horz" wrap="square" lIns="0" tIns="12700" rIns="0" bIns="0" rtlCol="0">
            <a:spAutoFit/>
          </a:bodyPr>
          <a:lstStyle/>
          <a:p>
            <a:pPr marL="1401445" marR="5080" indent="-1388745">
              <a:lnSpc>
                <a:spcPct val="127099"/>
              </a:lnSpc>
              <a:spcBef>
                <a:spcPts val="100"/>
              </a:spcBef>
            </a:pPr>
            <a:r>
              <a:rPr sz="1400" dirty="0">
                <a:latin typeface="Arial Black"/>
                <a:cs typeface="Arial Black"/>
              </a:rPr>
              <a:t>Duly </a:t>
            </a:r>
            <a:r>
              <a:rPr sz="1400" spc="-5" dirty="0">
                <a:latin typeface="Arial Black"/>
                <a:cs typeface="Arial Black"/>
              </a:rPr>
              <a:t>Registered </a:t>
            </a:r>
            <a:r>
              <a:rPr sz="1400" dirty="0">
                <a:latin typeface="Arial Black"/>
                <a:cs typeface="Arial Black"/>
              </a:rPr>
              <a:t>and </a:t>
            </a:r>
            <a:r>
              <a:rPr sz="1400" spc="-5" dirty="0">
                <a:latin typeface="Arial Black"/>
                <a:cs typeface="Arial Black"/>
              </a:rPr>
              <a:t>Approved </a:t>
            </a:r>
            <a:r>
              <a:rPr sz="1400" dirty="0">
                <a:latin typeface="Arial Black"/>
                <a:cs typeface="Arial Black"/>
              </a:rPr>
              <a:t>By the Lagos </a:t>
            </a:r>
            <a:r>
              <a:rPr sz="1400" spc="-5" dirty="0">
                <a:latin typeface="Arial Black"/>
                <a:cs typeface="Arial Black"/>
              </a:rPr>
              <a:t>State </a:t>
            </a:r>
            <a:r>
              <a:rPr sz="1400" spc="-455" dirty="0">
                <a:latin typeface="Arial Black"/>
                <a:cs typeface="Arial Black"/>
              </a:rPr>
              <a:t> </a:t>
            </a:r>
            <a:r>
              <a:rPr sz="1400" spc="-5" dirty="0">
                <a:latin typeface="Arial Black"/>
                <a:cs typeface="Arial Black"/>
              </a:rPr>
              <a:t>Ministry</a:t>
            </a:r>
            <a:r>
              <a:rPr sz="1400" spc="-10" dirty="0">
                <a:latin typeface="Arial Black"/>
                <a:cs typeface="Arial Black"/>
              </a:rPr>
              <a:t> </a:t>
            </a:r>
            <a:r>
              <a:rPr sz="1400" dirty="0">
                <a:latin typeface="Arial Black"/>
                <a:cs typeface="Arial Black"/>
              </a:rPr>
              <a:t>of </a:t>
            </a:r>
            <a:r>
              <a:rPr sz="1400" spc="-5" dirty="0">
                <a:latin typeface="Arial Black"/>
                <a:cs typeface="Arial Black"/>
              </a:rPr>
              <a:t>Education</a:t>
            </a:r>
            <a:endParaRPr sz="1400" dirty="0">
              <a:latin typeface="Arial Black"/>
              <a:cs typeface="Arial Black"/>
            </a:endParaRPr>
          </a:p>
        </p:txBody>
      </p:sp>
    </p:spTree>
    <p:extLst>
      <p:ext uri="{BB962C8B-B14F-4D97-AF65-F5344CB8AC3E}">
        <p14:creationId xmlns:p14="http://schemas.microsoft.com/office/powerpoint/2010/main" val="985934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902004" y="1217421"/>
            <a:ext cx="3683000" cy="391160"/>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2400" spc="-5" smtClean="0">
                <a:solidFill>
                  <a:srgbClr val="C45811"/>
                </a:solidFill>
                <a:latin typeface="Arial Black"/>
                <a:cs typeface="Arial Black"/>
              </a:rPr>
              <a:t>TABLE</a:t>
            </a:r>
            <a:r>
              <a:rPr lang="en-US" sz="2400" spc="-35" smtClean="0">
                <a:solidFill>
                  <a:srgbClr val="C45811"/>
                </a:solidFill>
                <a:latin typeface="Arial Black"/>
                <a:cs typeface="Arial Black"/>
              </a:rPr>
              <a:t> </a:t>
            </a:r>
            <a:r>
              <a:rPr lang="en-US" sz="2400" smtClean="0">
                <a:solidFill>
                  <a:srgbClr val="C45811"/>
                </a:solidFill>
                <a:latin typeface="Arial Black"/>
                <a:cs typeface="Arial Black"/>
              </a:rPr>
              <a:t>OF</a:t>
            </a:r>
            <a:r>
              <a:rPr lang="en-US" sz="2400" spc="-35" smtClean="0">
                <a:solidFill>
                  <a:srgbClr val="C45811"/>
                </a:solidFill>
                <a:latin typeface="Arial Black"/>
                <a:cs typeface="Arial Black"/>
              </a:rPr>
              <a:t> </a:t>
            </a:r>
            <a:r>
              <a:rPr lang="en-US" sz="2400" spc="-5" smtClean="0">
                <a:solidFill>
                  <a:srgbClr val="C45811"/>
                </a:solidFill>
                <a:latin typeface="Arial Black"/>
                <a:cs typeface="Arial Black"/>
              </a:rPr>
              <a:t>CONTENTS</a:t>
            </a:r>
            <a:endParaRPr lang="en-US" sz="2400" dirty="0">
              <a:latin typeface="Arial Black"/>
              <a:cs typeface="Arial Black"/>
            </a:endParaRPr>
          </a:p>
        </p:txBody>
      </p:sp>
      <p:sp>
        <p:nvSpPr>
          <p:cNvPr id="3" name="object 3"/>
          <p:cNvSpPr txBox="1"/>
          <p:nvPr/>
        </p:nvSpPr>
        <p:spPr>
          <a:xfrm>
            <a:off x="902004" y="1606651"/>
            <a:ext cx="2287270" cy="1772285"/>
          </a:xfrm>
          <a:prstGeom prst="rect">
            <a:avLst/>
          </a:prstGeom>
        </p:spPr>
        <p:txBody>
          <a:bodyPr vert="horz" wrap="square" lIns="0" tIns="144780" rIns="0" bIns="0" rtlCol="0">
            <a:spAutoFit/>
          </a:bodyPr>
          <a:lstStyle/>
          <a:p>
            <a:pPr marL="264160" indent="-251460">
              <a:lnSpc>
                <a:spcPct val="100000"/>
              </a:lnSpc>
              <a:spcBef>
                <a:spcPts val="1140"/>
              </a:spcBef>
              <a:buAutoNum type="arabicPeriod"/>
              <a:tabLst>
                <a:tab pos="264160" algn="l"/>
              </a:tabLst>
            </a:pPr>
            <a:r>
              <a:rPr sz="2000" spc="-5" dirty="0">
                <a:latin typeface="Calibri"/>
                <a:cs typeface="Calibri"/>
              </a:rPr>
              <a:t>Introduction</a:t>
            </a:r>
            <a:endParaRPr sz="2000" dirty="0">
              <a:latin typeface="Calibri"/>
              <a:cs typeface="Calibri"/>
            </a:endParaRPr>
          </a:p>
          <a:p>
            <a:pPr marL="264160" indent="-251460">
              <a:lnSpc>
                <a:spcPct val="100000"/>
              </a:lnSpc>
              <a:spcBef>
                <a:spcPts val="1045"/>
              </a:spcBef>
              <a:buAutoNum type="arabicPeriod"/>
              <a:tabLst>
                <a:tab pos="264160" algn="l"/>
              </a:tabLst>
            </a:pPr>
            <a:r>
              <a:rPr sz="2000" spc="-5" dirty="0">
                <a:latin typeface="Calibri"/>
                <a:cs typeface="Calibri"/>
              </a:rPr>
              <a:t>Company</a:t>
            </a:r>
            <a:r>
              <a:rPr sz="2000" spc="-75" dirty="0">
                <a:latin typeface="Calibri"/>
                <a:cs typeface="Calibri"/>
              </a:rPr>
              <a:t> </a:t>
            </a:r>
            <a:r>
              <a:rPr sz="2000" spc="-5" dirty="0">
                <a:latin typeface="Calibri"/>
                <a:cs typeface="Calibri"/>
              </a:rPr>
              <a:t>Overview</a:t>
            </a:r>
            <a:endParaRPr sz="2000" dirty="0">
              <a:latin typeface="Calibri"/>
              <a:cs typeface="Calibri"/>
            </a:endParaRPr>
          </a:p>
          <a:p>
            <a:pPr marL="264160" indent="-251460">
              <a:lnSpc>
                <a:spcPct val="100000"/>
              </a:lnSpc>
              <a:spcBef>
                <a:spcPts val="1035"/>
              </a:spcBef>
              <a:buAutoNum type="arabicPeriod"/>
              <a:tabLst>
                <a:tab pos="264160" algn="l"/>
              </a:tabLst>
            </a:pPr>
            <a:r>
              <a:rPr sz="2000" spc="-5" dirty="0">
                <a:latin typeface="Calibri"/>
                <a:cs typeface="Calibri"/>
              </a:rPr>
              <a:t>Product</a:t>
            </a:r>
            <a:r>
              <a:rPr sz="2000" spc="-70" dirty="0">
                <a:latin typeface="Calibri"/>
                <a:cs typeface="Calibri"/>
              </a:rPr>
              <a:t> </a:t>
            </a:r>
            <a:r>
              <a:rPr sz="2000" spc="-5" dirty="0">
                <a:latin typeface="Calibri"/>
                <a:cs typeface="Calibri"/>
              </a:rPr>
              <a:t>Overview</a:t>
            </a:r>
            <a:endParaRPr sz="2000" dirty="0">
              <a:latin typeface="Calibri"/>
              <a:cs typeface="Calibri"/>
            </a:endParaRPr>
          </a:p>
          <a:p>
            <a:pPr marL="263525" indent="-251460">
              <a:lnSpc>
                <a:spcPct val="100000"/>
              </a:lnSpc>
              <a:spcBef>
                <a:spcPts val="1035"/>
              </a:spcBef>
              <a:buAutoNum type="arabicPeriod"/>
              <a:tabLst>
                <a:tab pos="264160" algn="l"/>
              </a:tabLst>
            </a:pPr>
            <a:r>
              <a:rPr sz="2000" spc="-5" dirty="0">
                <a:latin typeface="Calibri"/>
                <a:cs typeface="Calibri"/>
              </a:rPr>
              <a:t>Conclusion</a:t>
            </a:r>
            <a:endParaRPr sz="2000" dirty="0">
              <a:latin typeface="Calibri"/>
              <a:cs typeface="Calibri"/>
            </a:endParaRPr>
          </a:p>
        </p:txBody>
      </p:sp>
      <p:grpSp>
        <p:nvGrpSpPr>
          <p:cNvPr id="4" name="object 7"/>
          <p:cNvGrpSpPr/>
          <p:nvPr/>
        </p:nvGrpSpPr>
        <p:grpSpPr>
          <a:xfrm>
            <a:off x="4744084" y="1494027"/>
            <a:ext cx="2703830" cy="4555490"/>
            <a:chOff x="4744084" y="1494027"/>
            <a:chExt cx="2703830" cy="4555490"/>
          </a:xfrm>
        </p:grpSpPr>
        <p:sp>
          <p:nvSpPr>
            <p:cNvPr id="5" name="object 8"/>
            <p:cNvSpPr/>
            <p:nvPr/>
          </p:nvSpPr>
          <p:spPr>
            <a:xfrm>
              <a:off x="4747259" y="1497202"/>
              <a:ext cx="2697480" cy="4549140"/>
            </a:xfrm>
            <a:custGeom>
              <a:avLst/>
              <a:gdLst/>
              <a:ahLst/>
              <a:cxnLst/>
              <a:rect l="l" t="t" r="r" b="b"/>
              <a:pathLst>
                <a:path w="2697479" h="4549140">
                  <a:moveTo>
                    <a:pt x="2697480" y="0"/>
                  </a:moveTo>
                  <a:lnTo>
                    <a:pt x="0" y="0"/>
                  </a:lnTo>
                  <a:lnTo>
                    <a:pt x="0" y="4549140"/>
                  </a:lnTo>
                  <a:lnTo>
                    <a:pt x="2697480" y="4549140"/>
                  </a:lnTo>
                  <a:lnTo>
                    <a:pt x="2697480" y="0"/>
                  </a:lnTo>
                  <a:close/>
                </a:path>
              </a:pathLst>
            </a:custGeom>
            <a:solidFill>
              <a:srgbClr val="FAE4D5"/>
            </a:solidFill>
          </p:spPr>
          <p:txBody>
            <a:bodyPr wrap="square" lIns="0" tIns="0" rIns="0" bIns="0" rtlCol="0"/>
            <a:lstStyle/>
            <a:p>
              <a:endParaRPr/>
            </a:p>
          </p:txBody>
        </p:sp>
        <p:sp>
          <p:nvSpPr>
            <p:cNvPr id="6" name="object 9"/>
            <p:cNvSpPr/>
            <p:nvPr/>
          </p:nvSpPr>
          <p:spPr>
            <a:xfrm>
              <a:off x="4747259" y="1497202"/>
              <a:ext cx="2697480" cy="4549140"/>
            </a:xfrm>
            <a:custGeom>
              <a:avLst/>
              <a:gdLst/>
              <a:ahLst/>
              <a:cxnLst/>
              <a:rect l="l" t="t" r="r" b="b"/>
              <a:pathLst>
                <a:path w="2697479" h="4549140">
                  <a:moveTo>
                    <a:pt x="0" y="4549140"/>
                  </a:moveTo>
                  <a:lnTo>
                    <a:pt x="2697480" y="4549140"/>
                  </a:lnTo>
                  <a:lnTo>
                    <a:pt x="2697480" y="0"/>
                  </a:lnTo>
                  <a:lnTo>
                    <a:pt x="0" y="0"/>
                  </a:lnTo>
                  <a:lnTo>
                    <a:pt x="0" y="4549140"/>
                  </a:lnTo>
                  <a:close/>
                </a:path>
              </a:pathLst>
            </a:custGeom>
            <a:ln w="6350">
              <a:solidFill>
                <a:srgbClr val="000000"/>
              </a:solidFill>
            </a:ln>
          </p:spPr>
          <p:txBody>
            <a:bodyPr wrap="square" lIns="0" tIns="0" rIns="0" bIns="0" rtlCol="0"/>
            <a:lstStyle/>
            <a:p>
              <a:endParaRPr/>
            </a:p>
          </p:txBody>
        </p:sp>
        <p:pic>
          <p:nvPicPr>
            <p:cNvPr id="7" name="object 10"/>
            <p:cNvPicPr/>
            <p:nvPr/>
          </p:nvPicPr>
          <p:blipFill>
            <a:blip r:embed="rId2" cstate="print"/>
            <a:stretch>
              <a:fillRect/>
            </a:stretch>
          </p:blipFill>
          <p:spPr>
            <a:xfrm>
              <a:off x="4841874" y="1546859"/>
              <a:ext cx="2509139" cy="4450842"/>
            </a:xfrm>
            <a:prstGeom prst="rect">
              <a:avLst/>
            </a:prstGeom>
          </p:spPr>
        </p:pic>
      </p:grpSp>
    </p:spTree>
    <p:extLst>
      <p:ext uri="{BB962C8B-B14F-4D97-AF65-F5344CB8AC3E}">
        <p14:creationId xmlns:p14="http://schemas.microsoft.com/office/powerpoint/2010/main" val="200861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66186" y="924813"/>
            <a:ext cx="224282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Black"/>
                <a:cs typeface="Arial Black"/>
              </a:rPr>
              <a:t>INTRODUCTION</a:t>
            </a:r>
            <a:endParaRPr sz="2000" dirty="0">
              <a:latin typeface="Arial Black"/>
              <a:cs typeface="Arial Black"/>
            </a:endParaRPr>
          </a:p>
        </p:txBody>
      </p:sp>
      <p:sp>
        <p:nvSpPr>
          <p:cNvPr id="3" name="object 3"/>
          <p:cNvSpPr txBox="1"/>
          <p:nvPr/>
        </p:nvSpPr>
        <p:spPr>
          <a:xfrm>
            <a:off x="972108" y="1865730"/>
            <a:ext cx="5787390" cy="4299585"/>
          </a:xfrm>
          <a:prstGeom prst="rect">
            <a:avLst/>
          </a:prstGeom>
        </p:spPr>
        <p:txBody>
          <a:bodyPr vert="horz" wrap="square" lIns="0" tIns="12065" rIns="0" bIns="0" rtlCol="0">
            <a:spAutoFit/>
          </a:bodyPr>
          <a:lstStyle/>
          <a:p>
            <a:pPr marL="18415" marR="5080" indent="-6350" algn="just">
              <a:lnSpc>
                <a:spcPct val="108100"/>
              </a:lnSpc>
              <a:spcBef>
                <a:spcPts val="95"/>
              </a:spcBef>
            </a:pPr>
            <a:r>
              <a:rPr sz="1400" spc="5" dirty="0">
                <a:latin typeface="Century Gothic"/>
                <a:cs typeface="Century Gothic"/>
              </a:rPr>
              <a:t>At </a:t>
            </a:r>
            <a:r>
              <a:rPr sz="1400" spc="-5" dirty="0">
                <a:latin typeface="Century Gothic"/>
                <a:cs typeface="Century Gothic"/>
              </a:rPr>
              <a:t>Whiteoak, </a:t>
            </a:r>
            <a:r>
              <a:rPr sz="1400" spc="5" dirty="0">
                <a:latin typeface="Century Gothic"/>
                <a:cs typeface="Century Gothic"/>
              </a:rPr>
              <a:t>we </a:t>
            </a:r>
            <a:r>
              <a:rPr sz="1400" spc="-5" dirty="0">
                <a:latin typeface="Century Gothic"/>
                <a:cs typeface="Century Gothic"/>
              </a:rPr>
              <a:t>implement </a:t>
            </a:r>
            <a:r>
              <a:rPr sz="1400" dirty="0">
                <a:latin typeface="Century Gothic"/>
                <a:cs typeface="Century Gothic"/>
              </a:rPr>
              <a:t>up </a:t>
            </a:r>
            <a:r>
              <a:rPr sz="1400" spc="-5" dirty="0">
                <a:latin typeface="Century Gothic"/>
                <a:cs typeface="Century Gothic"/>
              </a:rPr>
              <a:t>to date </a:t>
            </a:r>
            <a:r>
              <a:rPr sz="1400" dirty="0">
                <a:latin typeface="Century Gothic"/>
                <a:cs typeface="Century Gothic"/>
              </a:rPr>
              <a:t>strategies </a:t>
            </a:r>
            <a:r>
              <a:rPr sz="1400" spc="-5" dirty="0">
                <a:latin typeface="Century Gothic"/>
                <a:cs typeface="Century Gothic"/>
              </a:rPr>
              <a:t>to </a:t>
            </a:r>
            <a:r>
              <a:rPr sz="1400" dirty="0">
                <a:latin typeface="Century Gothic"/>
                <a:cs typeface="Century Gothic"/>
              </a:rPr>
              <a:t>engage </a:t>
            </a:r>
            <a:r>
              <a:rPr sz="1400" spc="-5" dirty="0">
                <a:latin typeface="Century Gothic"/>
                <a:cs typeface="Century Gothic"/>
              </a:rPr>
              <a:t>and </a:t>
            </a:r>
            <a:r>
              <a:rPr sz="1400" dirty="0">
                <a:latin typeface="Century Gothic"/>
                <a:cs typeface="Century Gothic"/>
              </a:rPr>
              <a:t> </a:t>
            </a:r>
            <a:r>
              <a:rPr sz="1400" spc="-5" dirty="0">
                <a:latin typeface="Century Gothic"/>
                <a:cs typeface="Century Gothic"/>
              </a:rPr>
              <a:t>challenge</a:t>
            </a:r>
            <a:r>
              <a:rPr sz="1400" dirty="0">
                <a:latin typeface="Century Gothic"/>
                <a:cs typeface="Century Gothic"/>
              </a:rPr>
              <a:t> </a:t>
            </a:r>
            <a:r>
              <a:rPr sz="1400" spc="-5" dirty="0">
                <a:latin typeface="Century Gothic"/>
                <a:cs typeface="Century Gothic"/>
              </a:rPr>
              <a:t>staff</a:t>
            </a:r>
            <a:r>
              <a:rPr sz="1400" dirty="0">
                <a:latin typeface="Century Gothic"/>
                <a:cs typeface="Century Gothic"/>
              </a:rPr>
              <a:t> </a:t>
            </a:r>
            <a:r>
              <a:rPr sz="1400" spc="-5" dirty="0">
                <a:latin typeface="Century Gothic"/>
                <a:cs typeface="Century Gothic"/>
              </a:rPr>
              <a:t>to</a:t>
            </a:r>
            <a:r>
              <a:rPr sz="1400" dirty="0">
                <a:latin typeface="Century Gothic"/>
                <a:cs typeface="Century Gothic"/>
              </a:rPr>
              <a:t> </a:t>
            </a:r>
            <a:r>
              <a:rPr sz="1400" spc="-5" dirty="0">
                <a:latin typeface="Century Gothic"/>
                <a:cs typeface="Century Gothic"/>
              </a:rPr>
              <a:t>ensure</a:t>
            </a:r>
            <a:r>
              <a:rPr sz="1400" dirty="0">
                <a:latin typeface="Century Gothic"/>
                <a:cs typeface="Century Gothic"/>
              </a:rPr>
              <a:t> </a:t>
            </a:r>
            <a:r>
              <a:rPr sz="1400" spc="5" dirty="0">
                <a:latin typeface="Century Gothic"/>
                <a:cs typeface="Century Gothic"/>
              </a:rPr>
              <a:t>we</a:t>
            </a:r>
            <a:r>
              <a:rPr sz="1400" spc="400" dirty="0">
                <a:latin typeface="Century Gothic"/>
                <a:cs typeface="Century Gothic"/>
              </a:rPr>
              <a:t> </a:t>
            </a:r>
            <a:r>
              <a:rPr sz="1400" spc="-5" dirty="0">
                <a:latin typeface="Century Gothic"/>
                <a:cs typeface="Century Gothic"/>
              </a:rPr>
              <a:t>develop</a:t>
            </a:r>
            <a:r>
              <a:rPr sz="1400" dirty="0">
                <a:latin typeface="Century Gothic"/>
                <a:cs typeface="Century Gothic"/>
              </a:rPr>
              <a:t> </a:t>
            </a:r>
            <a:r>
              <a:rPr sz="1400" spc="-5" dirty="0">
                <a:latin typeface="Century Gothic"/>
                <a:cs typeface="Century Gothic"/>
              </a:rPr>
              <a:t>children's</a:t>
            </a:r>
            <a:r>
              <a:rPr sz="1400" dirty="0">
                <a:latin typeface="Century Gothic"/>
                <a:cs typeface="Century Gothic"/>
              </a:rPr>
              <a:t> </a:t>
            </a:r>
            <a:r>
              <a:rPr sz="1400" spc="-5" dirty="0">
                <a:latin typeface="Century Gothic"/>
                <a:cs typeface="Century Gothic"/>
              </a:rPr>
              <a:t>physical, </a:t>
            </a:r>
            <a:r>
              <a:rPr sz="1400" dirty="0">
                <a:latin typeface="Century Gothic"/>
                <a:cs typeface="Century Gothic"/>
              </a:rPr>
              <a:t> </a:t>
            </a:r>
            <a:r>
              <a:rPr sz="1400" spc="-5" dirty="0">
                <a:latin typeface="Century Gothic"/>
                <a:cs typeface="Century Gothic"/>
              </a:rPr>
              <a:t>intellectual,</a:t>
            </a:r>
            <a:r>
              <a:rPr sz="1400" spc="-100" dirty="0">
                <a:latin typeface="Century Gothic"/>
                <a:cs typeface="Century Gothic"/>
              </a:rPr>
              <a:t> </a:t>
            </a:r>
            <a:r>
              <a:rPr sz="1400" spc="-5" dirty="0">
                <a:latin typeface="Century Gothic"/>
                <a:cs typeface="Century Gothic"/>
              </a:rPr>
              <a:t>emotional</a:t>
            </a:r>
            <a:r>
              <a:rPr sz="1400" spc="-60" dirty="0">
                <a:latin typeface="Century Gothic"/>
                <a:cs typeface="Century Gothic"/>
              </a:rPr>
              <a:t> </a:t>
            </a:r>
            <a:r>
              <a:rPr sz="1400" spc="-5" dirty="0">
                <a:latin typeface="Century Gothic"/>
                <a:cs typeface="Century Gothic"/>
              </a:rPr>
              <a:t>and</a:t>
            </a:r>
            <a:r>
              <a:rPr sz="1400" spc="-85" dirty="0">
                <a:latin typeface="Century Gothic"/>
                <a:cs typeface="Century Gothic"/>
              </a:rPr>
              <a:t> </a:t>
            </a:r>
            <a:r>
              <a:rPr sz="1400" spc="-5" dirty="0">
                <a:latin typeface="Century Gothic"/>
                <a:cs typeface="Century Gothic"/>
              </a:rPr>
              <a:t>social</a:t>
            </a:r>
            <a:r>
              <a:rPr sz="1400" spc="-80" dirty="0">
                <a:latin typeface="Century Gothic"/>
                <a:cs typeface="Century Gothic"/>
              </a:rPr>
              <a:t> </a:t>
            </a:r>
            <a:r>
              <a:rPr sz="1400" dirty="0">
                <a:latin typeface="Century Gothic"/>
                <a:cs typeface="Century Gothic"/>
              </a:rPr>
              <a:t>well-being,</a:t>
            </a:r>
            <a:r>
              <a:rPr sz="1400" spc="-95" dirty="0">
                <a:latin typeface="Century Gothic"/>
                <a:cs typeface="Century Gothic"/>
              </a:rPr>
              <a:t> </a:t>
            </a:r>
            <a:r>
              <a:rPr sz="1400" spc="-5" dirty="0">
                <a:latin typeface="Century Gothic"/>
                <a:cs typeface="Century Gothic"/>
              </a:rPr>
              <a:t>thus</a:t>
            </a:r>
            <a:r>
              <a:rPr sz="1400" spc="-85" dirty="0">
                <a:latin typeface="Century Gothic"/>
                <a:cs typeface="Century Gothic"/>
              </a:rPr>
              <a:t> </a:t>
            </a:r>
            <a:r>
              <a:rPr sz="1400" dirty="0">
                <a:latin typeface="Century Gothic"/>
                <a:cs typeface="Century Gothic"/>
              </a:rPr>
              <a:t>guaranteeing</a:t>
            </a:r>
            <a:r>
              <a:rPr sz="1400" spc="-80" dirty="0">
                <a:latin typeface="Century Gothic"/>
                <a:cs typeface="Century Gothic"/>
              </a:rPr>
              <a:t> </a:t>
            </a:r>
            <a:r>
              <a:rPr sz="1400" spc="-5" dirty="0">
                <a:latin typeface="Century Gothic"/>
                <a:cs typeface="Century Gothic"/>
              </a:rPr>
              <a:t>the </a:t>
            </a:r>
            <a:r>
              <a:rPr sz="1400" spc="-375" dirty="0">
                <a:latin typeface="Century Gothic"/>
                <a:cs typeface="Century Gothic"/>
              </a:rPr>
              <a:t> </a:t>
            </a:r>
            <a:r>
              <a:rPr sz="1400" spc="-5" dirty="0">
                <a:latin typeface="Century Gothic"/>
                <a:cs typeface="Century Gothic"/>
              </a:rPr>
              <a:t>best outcomes, </a:t>
            </a:r>
            <a:r>
              <a:rPr sz="1400" spc="5" dirty="0">
                <a:latin typeface="Century Gothic"/>
                <a:cs typeface="Century Gothic"/>
              </a:rPr>
              <a:t>for </a:t>
            </a:r>
            <a:r>
              <a:rPr sz="1400" spc="-5" dirty="0">
                <a:latin typeface="Century Gothic"/>
                <a:cs typeface="Century Gothic"/>
              </a:rPr>
              <a:t>the </a:t>
            </a:r>
            <a:r>
              <a:rPr sz="1400" dirty="0">
                <a:latin typeface="Century Gothic"/>
                <a:cs typeface="Century Gothic"/>
              </a:rPr>
              <a:t>children placed </a:t>
            </a:r>
            <a:r>
              <a:rPr sz="1400" spc="5" dirty="0">
                <a:latin typeface="Century Gothic"/>
                <a:cs typeface="Century Gothic"/>
              </a:rPr>
              <a:t>in </a:t>
            </a:r>
            <a:r>
              <a:rPr sz="1400" dirty="0">
                <a:latin typeface="Century Gothic"/>
                <a:cs typeface="Century Gothic"/>
              </a:rPr>
              <a:t>our </a:t>
            </a:r>
            <a:r>
              <a:rPr sz="1400" spc="-5" dirty="0">
                <a:latin typeface="Century Gothic"/>
                <a:cs typeface="Century Gothic"/>
              </a:rPr>
              <a:t>care. Whiteoak has </a:t>
            </a:r>
            <a:r>
              <a:rPr sz="1400" dirty="0">
                <a:latin typeface="Century Gothic"/>
                <a:cs typeface="Century Gothic"/>
              </a:rPr>
              <a:t> high </a:t>
            </a:r>
            <a:r>
              <a:rPr sz="1400" spc="-5" dirty="0">
                <a:latin typeface="Century Gothic"/>
                <a:cs typeface="Century Gothic"/>
              </a:rPr>
              <a:t>expectation </a:t>
            </a:r>
            <a:r>
              <a:rPr sz="1400" dirty="0">
                <a:latin typeface="Century Gothic"/>
                <a:cs typeface="Century Gothic"/>
              </a:rPr>
              <a:t>of her </a:t>
            </a:r>
            <a:r>
              <a:rPr sz="1400" spc="-5" dirty="0">
                <a:latin typeface="Century Gothic"/>
                <a:cs typeface="Century Gothic"/>
              </a:rPr>
              <a:t>staff as their development directly affects </a:t>
            </a:r>
            <a:r>
              <a:rPr sz="1400" dirty="0">
                <a:latin typeface="Century Gothic"/>
                <a:cs typeface="Century Gothic"/>
              </a:rPr>
              <a:t> outcomes, therefore </a:t>
            </a:r>
            <a:r>
              <a:rPr sz="1400" spc="-5" dirty="0">
                <a:latin typeface="Century Gothic"/>
                <a:cs typeface="Century Gothic"/>
              </a:rPr>
              <a:t>routine </a:t>
            </a:r>
            <a:r>
              <a:rPr sz="1400" dirty="0">
                <a:latin typeface="Century Gothic"/>
                <a:cs typeface="Century Gothic"/>
              </a:rPr>
              <a:t>up </a:t>
            </a:r>
            <a:r>
              <a:rPr sz="1400" spc="-10" dirty="0">
                <a:latin typeface="Century Gothic"/>
                <a:cs typeface="Century Gothic"/>
              </a:rPr>
              <a:t>to </a:t>
            </a:r>
            <a:r>
              <a:rPr sz="1400" spc="-5" dirty="0">
                <a:latin typeface="Century Gothic"/>
                <a:cs typeface="Century Gothic"/>
              </a:rPr>
              <a:t>date training </a:t>
            </a:r>
            <a:r>
              <a:rPr sz="1400" spc="5" dirty="0">
                <a:latin typeface="Century Gothic"/>
                <a:cs typeface="Century Gothic"/>
              </a:rPr>
              <a:t>is </a:t>
            </a:r>
            <a:r>
              <a:rPr sz="1400" dirty="0">
                <a:latin typeface="Century Gothic"/>
                <a:cs typeface="Century Gothic"/>
              </a:rPr>
              <a:t>mandatory </a:t>
            </a:r>
            <a:r>
              <a:rPr sz="1400" spc="-5" dirty="0">
                <a:latin typeface="Century Gothic"/>
                <a:cs typeface="Century Gothic"/>
              </a:rPr>
              <a:t>at </a:t>
            </a:r>
            <a:r>
              <a:rPr sz="1400" dirty="0">
                <a:latin typeface="Century Gothic"/>
                <a:cs typeface="Century Gothic"/>
              </a:rPr>
              <a:t> </a:t>
            </a:r>
            <a:r>
              <a:rPr sz="1400" spc="-5" dirty="0">
                <a:latin typeface="Century Gothic"/>
                <a:cs typeface="Century Gothic"/>
              </a:rPr>
              <a:t>Whiteoak. </a:t>
            </a:r>
            <a:r>
              <a:rPr sz="1400" spc="-10" dirty="0">
                <a:latin typeface="Century Gothic"/>
                <a:cs typeface="Century Gothic"/>
              </a:rPr>
              <a:t>We </a:t>
            </a:r>
            <a:r>
              <a:rPr sz="1400" dirty="0">
                <a:latin typeface="Century Gothic"/>
                <a:cs typeface="Century Gothic"/>
              </a:rPr>
              <a:t>provide a </a:t>
            </a:r>
            <a:r>
              <a:rPr sz="1400" spc="-5" dirty="0">
                <a:latin typeface="Century Gothic"/>
                <a:cs typeface="Century Gothic"/>
              </a:rPr>
              <a:t>high-quality blended curriculum consisting </a:t>
            </a:r>
            <a:r>
              <a:rPr sz="1400" spc="-375" dirty="0">
                <a:latin typeface="Century Gothic"/>
                <a:cs typeface="Century Gothic"/>
              </a:rPr>
              <a:t> </a:t>
            </a:r>
            <a:r>
              <a:rPr sz="1400" dirty="0">
                <a:latin typeface="Century Gothic"/>
                <a:cs typeface="Century Gothic"/>
              </a:rPr>
              <a:t>of </a:t>
            </a:r>
            <a:r>
              <a:rPr sz="1400" spc="-5" dirty="0">
                <a:latin typeface="Century Gothic"/>
                <a:cs typeface="Century Gothic"/>
              </a:rPr>
              <a:t>approved Nigerian </a:t>
            </a:r>
            <a:r>
              <a:rPr sz="1400" dirty="0">
                <a:latin typeface="Century Gothic"/>
                <a:cs typeface="Century Gothic"/>
              </a:rPr>
              <a:t>&amp; United </a:t>
            </a:r>
            <a:r>
              <a:rPr sz="1400" spc="-5" dirty="0">
                <a:latin typeface="Century Gothic"/>
                <a:cs typeface="Century Gothic"/>
              </a:rPr>
              <a:t>Kingdom curriculum delivered </a:t>
            </a:r>
            <a:r>
              <a:rPr sz="1400" spc="5" dirty="0">
                <a:latin typeface="Century Gothic"/>
                <a:cs typeface="Century Gothic"/>
              </a:rPr>
              <a:t>in </a:t>
            </a:r>
            <a:r>
              <a:rPr sz="1400" dirty="0">
                <a:latin typeface="Century Gothic"/>
                <a:cs typeface="Century Gothic"/>
              </a:rPr>
              <a:t>a </a:t>
            </a:r>
            <a:r>
              <a:rPr sz="1400" spc="5" dirty="0">
                <a:latin typeface="Century Gothic"/>
                <a:cs typeface="Century Gothic"/>
              </a:rPr>
              <a:t> </a:t>
            </a:r>
            <a:r>
              <a:rPr sz="1400" spc="-5" dirty="0">
                <a:latin typeface="Century Gothic"/>
                <a:cs typeface="Century Gothic"/>
              </a:rPr>
              <a:t>world-class</a:t>
            </a:r>
            <a:r>
              <a:rPr sz="1400" spc="-30" dirty="0">
                <a:latin typeface="Century Gothic"/>
                <a:cs typeface="Century Gothic"/>
              </a:rPr>
              <a:t> </a:t>
            </a:r>
            <a:r>
              <a:rPr sz="1400" dirty="0">
                <a:latin typeface="Century Gothic"/>
                <a:cs typeface="Century Gothic"/>
              </a:rPr>
              <a:t>learning </a:t>
            </a:r>
            <a:r>
              <a:rPr sz="1400" spc="-5" dirty="0">
                <a:latin typeface="Century Gothic"/>
                <a:cs typeface="Century Gothic"/>
              </a:rPr>
              <a:t>environment.</a:t>
            </a:r>
            <a:endParaRPr sz="1400" dirty="0">
              <a:latin typeface="Century Gothic"/>
              <a:cs typeface="Century Gothic"/>
            </a:endParaRPr>
          </a:p>
          <a:p>
            <a:pPr>
              <a:lnSpc>
                <a:spcPct val="100000"/>
              </a:lnSpc>
              <a:spcBef>
                <a:spcPts val="5"/>
              </a:spcBef>
            </a:pPr>
            <a:endParaRPr sz="1500" dirty="0">
              <a:latin typeface="Century Gothic"/>
              <a:cs typeface="Century Gothic"/>
            </a:endParaRPr>
          </a:p>
          <a:p>
            <a:pPr marL="18415" marR="233679" algn="just">
              <a:lnSpc>
                <a:spcPct val="102200"/>
              </a:lnSpc>
            </a:pPr>
            <a:r>
              <a:rPr sz="1400" spc="-10" dirty="0">
                <a:latin typeface="Century Gothic"/>
                <a:cs typeface="Century Gothic"/>
              </a:rPr>
              <a:t>We</a:t>
            </a:r>
            <a:r>
              <a:rPr sz="1400" spc="-5" dirty="0">
                <a:latin typeface="Century Gothic"/>
                <a:cs typeface="Century Gothic"/>
              </a:rPr>
              <a:t> </a:t>
            </a:r>
            <a:r>
              <a:rPr sz="1400" dirty="0">
                <a:latin typeface="Century Gothic"/>
                <a:cs typeface="Century Gothic"/>
              </a:rPr>
              <a:t>have</a:t>
            </a:r>
            <a:r>
              <a:rPr sz="1400" spc="5" dirty="0">
                <a:latin typeface="Century Gothic"/>
                <a:cs typeface="Century Gothic"/>
              </a:rPr>
              <a:t> </a:t>
            </a:r>
            <a:r>
              <a:rPr sz="1400" spc="-5" dirty="0">
                <a:latin typeface="Century Gothic"/>
                <a:cs typeface="Century Gothic"/>
              </a:rPr>
              <a:t>made</a:t>
            </a:r>
            <a:r>
              <a:rPr sz="1400" dirty="0">
                <a:latin typeface="Century Gothic"/>
                <a:cs typeface="Century Gothic"/>
              </a:rPr>
              <a:t> </a:t>
            </a:r>
            <a:r>
              <a:rPr sz="1400" spc="-5" dirty="0">
                <a:latin typeface="Century Gothic"/>
                <a:cs typeface="Century Gothic"/>
              </a:rPr>
              <a:t>available</a:t>
            </a:r>
            <a:r>
              <a:rPr sz="1400" dirty="0">
                <a:latin typeface="Century Gothic"/>
                <a:cs typeface="Century Gothic"/>
              </a:rPr>
              <a:t> </a:t>
            </a:r>
            <a:r>
              <a:rPr sz="1400" spc="-5" dirty="0">
                <a:latin typeface="Century Gothic"/>
                <a:cs typeface="Century Gothic"/>
              </a:rPr>
              <a:t>resources</a:t>
            </a:r>
            <a:r>
              <a:rPr sz="1400" dirty="0">
                <a:latin typeface="Century Gothic"/>
                <a:cs typeface="Century Gothic"/>
              </a:rPr>
              <a:t> </a:t>
            </a:r>
            <a:r>
              <a:rPr sz="1400" spc="-5" dirty="0">
                <a:latin typeface="Century Gothic"/>
                <a:cs typeface="Century Gothic"/>
              </a:rPr>
              <a:t>to</a:t>
            </a:r>
            <a:r>
              <a:rPr sz="1400" dirty="0">
                <a:latin typeface="Century Gothic"/>
                <a:cs typeface="Century Gothic"/>
              </a:rPr>
              <a:t> make</a:t>
            </a:r>
            <a:r>
              <a:rPr sz="1400" spc="5" dirty="0">
                <a:latin typeface="Century Gothic"/>
                <a:cs typeface="Century Gothic"/>
              </a:rPr>
              <a:t> </a:t>
            </a:r>
            <a:r>
              <a:rPr sz="1400" spc="-5" dirty="0">
                <a:latin typeface="Century Gothic"/>
                <a:cs typeface="Century Gothic"/>
              </a:rPr>
              <a:t>the</a:t>
            </a:r>
            <a:r>
              <a:rPr sz="1400" dirty="0">
                <a:latin typeface="Century Gothic"/>
                <a:cs typeface="Century Gothic"/>
              </a:rPr>
              <a:t> </a:t>
            </a:r>
            <a:r>
              <a:rPr sz="1400" spc="-5" dirty="0">
                <a:latin typeface="Century Gothic"/>
                <a:cs typeface="Century Gothic"/>
              </a:rPr>
              <a:t>learning </a:t>
            </a:r>
            <a:r>
              <a:rPr sz="1400" dirty="0">
                <a:latin typeface="Century Gothic"/>
                <a:cs typeface="Century Gothic"/>
              </a:rPr>
              <a:t> </a:t>
            </a:r>
            <a:r>
              <a:rPr sz="1400" spc="-5" dirty="0">
                <a:latin typeface="Century Gothic"/>
                <a:cs typeface="Century Gothic"/>
              </a:rPr>
              <a:t>experience as informative and pleasurable as </a:t>
            </a:r>
            <a:r>
              <a:rPr sz="1400" dirty="0">
                <a:latin typeface="Century Gothic"/>
                <a:cs typeface="Century Gothic"/>
              </a:rPr>
              <a:t>possible such </a:t>
            </a:r>
            <a:r>
              <a:rPr sz="1400" spc="-5" dirty="0">
                <a:latin typeface="Century Gothic"/>
                <a:cs typeface="Century Gothic"/>
              </a:rPr>
              <a:t>as </a:t>
            </a:r>
            <a:r>
              <a:rPr sz="1400" dirty="0">
                <a:latin typeface="Century Gothic"/>
                <a:cs typeface="Century Gothic"/>
              </a:rPr>
              <a:t> an</a:t>
            </a:r>
            <a:r>
              <a:rPr sz="1400" spc="-45" dirty="0">
                <a:latin typeface="Century Gothic"/>
                <a:cs typeface="Century Gothic"/>
              </a:rPr>
              <a:t> </a:t>
            </a:r>
            <a:r>
              <a:rPr sz="1400" dirty="0">
                <a:latin typeface="Century Gothic"/>
                <a:cs typeface="Century Gothic"/>
              </a:rPr>
              <a:t>up</a:t>
            </a:r>
            <a:r>
              <a:rPr sz="1400" spc="-40" dirty="0">
                <a:latin typeface="Century Gothic"/>
                <a:cs typeface="Century Gothic"/>
              </a:rPr>
              <a:t> </a:t>
            </a:r>
            <a:r>
              <a:rPr sz="1400" spc="-5" dirty="0">
                <a:latin typeface="Century Gothic"/>
                <a:cs typeface="Century Gothic"/>
              </a:rPr>
              <a:t>to</a:t>
            </a:r>
            <a:r>
              <a:rPr sz="1400" spc="-35" dirty="0">
                <a:latin typeface="Century Gothic"/>
                <a:cs typeface="Century Gothic"/>
              </a:rPr>
              <a:t> </a:t>
            </a:r>
            <a:r>
              <a:rPr sz="1400" spc="-5" dirty="0">
                <a:latin typeface="Century Gothic"/>
                <a:cs typeface="Century Gothic"/>
              </a:rPr>
              <a:t>date</a:t>
            </a:r>
            <a:r>
              <a:rPr sz="1400" spc="-45" dirty="0">
                <a:latin typeface="Century Gothic"/>
                <a:cs typeface="Century Gothic"/>
              </a:rPr>
              <a:t> </a:t>
            </a:r>
            <a:r>
              <a:rPr sz="1400" spc="-5" dirty="0">
                <a:latin typeface="Century Gothic"/>
                <a:cs typeface="Century Gothic"/>
              </a:rPr>
              <a:t>Library,</a:t>
            </a:r>
            <a:r>
              <a:rPr sz="1400" spc="-50" dirty="0">
                <a:latin typeface="Century Gothic"/>
                <a:cs typeface="Century Gothic"/>
              </a:rPr>
              <a:t> </a:t>
            </a:r>
            <a:r>
              <a:rPr sz="1400" spc="-5" dirty="0">
                <a:latin typeface="Century Gothic"/>
                <a:cs typeface="Century Gothic"/>
              </a:rPr>
              <a:t>computer,</a:t>
            </a:r>
            <a:r>
              <a:rPr sz="1400" spc="-60" dirty="0">
                <a:latin typeface="Century Gothic"/>
                <a:cs typeface="Century Gothic"/>
              </a:rPr>
              <a:t> </a:t>
            </a:r>
            <a:r>
              <a:rPr sz="1400" dirty="0">
                <a:latin typeface="Century Gothic"/>
                <a:cs typeface="Century Gothic"/>
              </a:rPr>
              <a:t>Arts</a:t>
            </a:r>
            <a:r>
              <a:rPr sz="1400" spc="-45" dirty="0">
                <a:latin typeface="Century Gothic"/>
                <a:cs typeface="Century Gothic"/>
              </a:rPr>
              <a:t> </a:t>
            </a:r>
            <a:r>
              <a:rPr sz="1400" dirty="0">
                <a:latin typeface="Century Gothic"/>
                <a:cs typeface="Century Gothic"/>
              </a:rPr>
              <a:t>&amp;</a:t>
            </a:r>
            <a:r>
              <a:rPr sz="1400" spc="-30" dirty="0">
                <a:latin typeface="Century Gothic"/>
                <a:cs typeface="Century Gothic"/>
              </a:rPr>
              <a:t> </a:t>
            </a:r>
            <a:r>
              <a:rPr sz="1400" spc="-5" dirty="0">
                <a:latin typeface="Century Gothic"/>
                <a:cs typeface="Century Gothic"/>
              </a:rPr>
              <a:t>Science</a:t>
            </a:r>
            <a:r>
              <a:rPr sz="1400" spc="-50" dirty="0">
                <a:latin typeface="Century Gothic"/>
                <a:cs typeface="Century Gothic"/>
              </a:rPr>
              <a:t> </a:t>
            </a:r>
            <a:r>
              <a:rPr sz="1400" spc="-5" dirty="0">
                <a:latin typeface="Century Gothic"/>
                <a:cs typeface="Century Gothic"/>
              </a:rPr>
              <a:t>lab,</a:t>
            </a:r>
            <a:r>
              <a:rPr sz="1400" spc="-50" dirty="0">
                <a:latin typeface="Century Gothic"/>
                <a:cs typeface="Century Gothic"/>
              </a:rPr>
              <a:t> </a:t>
            </a:r>
            <a:r>
              <a:rPr sz="1400" dirty="0">
                <a:latin typeface="Century Gothic"/>
                <a:cs typeface="Century Gothic"/>
              </a:rPr>
              <a:t>music</a:t>
            </a:r>
            <a:r>
              <a:rPr sz="1400" spc="-30" dirty="0">
                <a:latin typeface="Century Gothic"/>
                <a:cs typeface="Century Gothic"/>
              </a:rPr>
              <a:t> </a:t>
            </a:r>
            <a:r>
              <a:rPr sz="1400" dirty="0">
                <a:latin typeface="Century Gothic"/>
                <a:cs typeface="Century Gothic"/>
              </a:rPr>
              <a:t>room, </a:t>
            </a:r>
            <a:r>
              <a:rPr sz="1400" spc="-375" dirty="0">
                <a:latin typeface="Century Gothic"/>
                <a:cs typeface="Century Gothic"/>
              </a:rPr>
              <a:t> </a:t>
            </a:r>
            <a:r>
              <a:rPr sz="1400" spc="-5" dirty="0">
                <a:latin typeface="Century Gothic"/>
                <a:cs typeface="Century Gothic"/>
              </a:rPr>
              <a:t>playground and </a:t>
            </a:r>
            <a:r>
              <a:rPr sz="1400" dirty="0">
                <a:latin typeface="Century Gothic"/>
                <a:cs typeface="Century Gothic"/>
              </a:rPr>
              <a:t>pool. </a:t>
            </a:r>
            <a:r>
              <a:rPr sz="1400" spc="-10" dirty="0">
                <a:latin typeface="Century Gothic"/>
                <a:cs typeface="Century Gothic"/>
              </a:rPr>
              <a:t>We </a:t>
            </a:r>
            <a:r>
              <a:rPr sz="1400" spc="-5" dirty="0">
                <a:latin typeface="Century Gothic"/>
                <a:cs typeface="Century Gothic"/>
              </a:rPr>
              <a:t>spare </a:t>
            </a:r>
            <a:r>
              <a:rPr sz="1400" spc="5" dirty="0">
                <a:latin typeface="Century Gothic"/>
                <a:cs typeface="Century Gothic"/>
              </a:rPr>
              <a:t>no </a:t>
            </a:r>
            <a:r>
              <a:rPr sz="1400" spc="-5" dirty="0">
                <a:latin typeface="Century Gothic"/>
                <a:cs typeface="Century Gothic"/>
              </a:rPr>
              <a:t>cost to maintain </a:t>
            </a:r>
            <a:r>
              <a:rPr sz="1400" dirty="0">
                <a:latin typeface="Century Gothic"/>
                <a:cs typeface="Century Gothic"/>
              </a:rPr>
              <a:t>a </a:t>
            </a:r>
            <a:r>
              <a:rPr sz="1400" spc="-5" dirty="0">
                <a:latin typeface="Century Gothic"/>
                <a:cs typeface="Century Gothic"/>
              </a:rPr>
              <a:t>decent </a:t>
            </a:r>
            <a:r>
              <a:rPr sz="1400" dirty="0">
                <a:latin typeface="Century Gothic"/>
                <a:cs typeface="Century Gothic"/>
              </a:rPr>
              <a:t> teacher</a:t>
            </a:r>
            <a:r>
              <a:rPr sz="1400" spc="-55" dirty="0">
                <a:latin typeface="Century Gothic"/>
                <a:cs typeface="Century Gothic"/>
              </a:rPr>
              <a:t> </a:t>
            </a:r>
            <a:r>
              <a:rPr sz="1400" spc="-5" dirty="0">
                <a:latin typeface="Century Gothic"/>
                <a:cs typeface="Century Gothic"/>
              </a:rPr>
              <a:t>to</a:t>
            </a:r>
            <a:r>
              <a:rPr sz="1400" spc="-50" dirty="0">
                <a:latin typeface="Century Gothic"/>
                <a:cs typeface="Century Gothic"/>
              </a:rPr>
              <a:t> </a:t>
            </a:r>
            <a:r>
              <a:rPr sz="1400" spc="-5" dirty="0">
                <a:latin typeface="Century Gothic"/>
                <a:cs typeface="Century Gothic"/>
              </a:rPr>
              <a:t>pupil</a:t>
            </a:r>
            <a:r>
              <a:rPr sz="1400" spc="-50" dirty="0">
                <a:latin typeface="Century Gothic"/>
                <a:cs typeface="Century Gothic"/>
              </a:rPr>
              <a:t> </a:t>
            </a:r>
            <a:r>
              <a:rPr sz="1400" spc="-5" dirty="0">
                <a:latin typeface="Century Gothic"/>
                <a:cs typeface="Century Gothic"/>
              </a:rPr>
              <a:t>ratio</a:t>
            </a:r>
            <a:r>
              <a:rPr sz="1400" spc="-50" dirty="0">
                <a:latin typeface="Century Gothic"/>
                <a:cs typeface="Century Gothic"/>
              </a:rPr>
              <a:t> </a:t>
            </a:r>
            <a:r>
              <a:rPr sz="1400" spc="-5" dirty="0">
                <a:latin typeface="Century Gothic"/>
                <a:cs typeface="Century Gothic"/>
              </a:rPr>
              <a:t>thereby</a:t>
            </a:r>
            <a:r>
              <a:rPr sz="1400" spc="-50" dirty="0">
                <a:latin typeface="Century Gothic"/>
                <a:cs typeface="Century Gothic"/>
              </a:rPr>
              <a:t> </a:t>
            </a:r>
            <a:r>
              <a:rPr sz="1400" spc="-5" dirty="0">
                <a:latin typeface="Century Gothic"/>
                <a:cs typeface="Century Gothic"/>
              </a:rPr>
              <a:t>ensuring</a:t>
            </a:r>
            <a:r>
              <a:rPr sz="1400" spc="-50" dirty="0">
                <a:latin typeface="Century Gothic"/>
                <a:cs typeface="Century Gothic"/>
              </a:rPr>
              <a:t> </a:t>
            </a:r>
            <a:r>
              <a:rPr sz="1400" spc="-5" dirty="0">
                <a:latin typeface="Century Gothic"/>
                <a:cs typeface="Century Gothic"/>
              </a:rPr>
              <a:t>every</a:t>
            </a:r>
            <a:r>
              <a:rPr sz="1400" spc="-65" dirty="0">
                <a:latin typeface="Century Gothic"/>
                <a:cs typeface="Century Gothic"/>
              </a:rPr>
              <a:t> </a:t>
            </a:r>
            <a:r>
              <a:rPr sz="1400" dirty="0">
                <a:latin typeface="Century Gothic"/>
                <a:cs typeface="Century Gothic"/>
              </a:rPr>
              <a:t>child</a:t>
            </a:r>
            <a:r>
              <a:rPr sz="1400" spc="-55" dirty="0">
                <a:latin typeface="Century Gothic"/>
                <a:cs typeface="Century Gothic"/>
              </a:rPr>
              <a:t> </a:t>
            </a:r>
            <a:r>
              <a:rPr sz="1400" spc="-5" dirty="0">
                <a:latin typeface="Century Gothic"/>
                <a:cs typeface="Century Gothic"/>
              </a:rPr>
              <a:t>has</a:t>
            </a:r>
            <a:r>
              <a:rPr sz="1400" spc="-60" dirty="0">
                <a:latin typeface="Century Gothic"/>
                <a:cs typeface="Century Gothic"/>
              </a:rPr>
              <a:t> </a:t>
            </a:r>
            <a:r>
              <a:rPr sz="1400" spc="-5" dirty="0">
                <a:latin typeface="Century Gothic"/>
                <a:cs typeface="Century Gothic"/>
              </a:rPr>
              <a:t>adequate </a:t>
            </a:r>
            <a:r>
              <a:rPr sz="1400" spc="-375" dirty="0">
                <a:latin typeface="Century Gothic"/>
                <a:cs typeface="Century Gothic"/>
              </a:rPr>
              <a:t> </a:t>
            </a:r>
            <a:r>
              <a:rPr sz="1400" spc="-5" dirty="0">
                <a:latin typeface="Century Gothic"/>
                <a:cs typeface="Century Gothic"/>
              </a:rPr>
              <a:t>attention. Our </a:t>
            </a:r>
            <a:r>
              <a:rPr sz="1400" dirty="0">
                <a:latin typeface="Century Gothic"/>
                <a:cs typeface="Century Gothic"/>
              </a:rPr>
              <a:t>environment creates a </a:t>
            </a:r>
            <a:r>
              <a:rPr sz="1400" spc="-5" dirty="0">
                <a:latin typeface="Century Gothic"/>
                <a:cs typeface="Century Gothic"/>
              </a:rPr>
              <a:t>balance </a:t>
            </a:r>
            <a:r>
              <a:rPr sz="1400" dirty="0">
                <a:latin typeface="Century Gothic"/>
                <a:cs typeface="Century Gothic"/>
              </a:rPr>
              <a:t>for the children, </a:t>
            </a:r>
            <a:r>
              <a:rPr sz="1400" spc="5" dirty="0">
                <a:latin typeface="Century Gothic"/>
                <a:cs typeface="Century Gothic"/>
              </a:rPr>
              <a:t> </a:t>
            </a:r>
            <a:r>
              <a:rPr sz="1400" spc="-5" dirty="0">
                <a:latin typeface="Century Gothic"/>
                <a:cs typeface="Century Gothic"/>
              </a:rPr>
              <a:t>beyond academics </a:t>
            </a:r>
            <a:r>
              <a:rPr sz="1400" spc="5" dirty="0">
                <a:latin typeface="Century Gothic"/>
                <a:cs typeface="Century Gothic"/>
              </a:rPr>
              <a:t>we </a:t>
            </a:r>
            <a:r>
              <a:rPr sz="1400" spc="-5" dirty="0">
                <a:latin typeface="Century Gothic"/>
                <a:cs typeface="Century Gothic"/>
              </a:rPr>
              <a:t>ensure the </a:t>
            </a:r>
            <a:r>
              <a:rPr sz="1400" dirty="0">
                <a:latin typeface="Century Gothic"/>
                <a:cs typeface="Century Gothic"/>
              </a:rPr>
              <a:t>children </a:t>
            </a:r>
            <a:r>
              <a:rPr sz="1400" spc="5" dirty="0">
                <a:latin typeface="Century Gothic"/>
                <a:cs typeface="Century Gothic"/>
              </a:rPr>
              <a:t>learn </a:t>
            </a:r>
            <a:r>
              <a:rPr sz="1400" spc="-5" dirty="0">
                <a:latin typeface="Century Gothic"/>
                <a:cs typeface="Century Gothic"/>
              </a:rPr>
              <a:t>valuable </a:t>
            </a:r>
            <a:r>
              <a:rPr sz="1400" dirty="0">
                <a:latin typeface="Century Gothic"/>
                <a:cs typeface="Century Gothic"/>
              </a:rPr>
              <a:t>life </a:t>
            </a:r>
            <a:r>
              <a:rPr sz="1400" spc="5" dirty="0">
                <a:latin typeface="Century Gothic"/>
                <a:cs typeface="Century Gothic"/>
              </a:rPr>
              <a:t> </a:t>
            </a:r>
            <a:r>
              <a:rPr sz="1400" dirty="0">
                <a:latin typeface="Century Gothic"/>
                <a:cs typeface="Century Gothic"/>
              </a:rPr>
              <a:t>skills</a:t>
            </a:r>
            <a:r>
              <a:rPr sz="1400" spc="5" dirty="0">
                <a:latin typeface="Century Gothic"/>
                <a:cs typeface="Century Gothic"/>
              </a:rPr>
              <a:t> </a:t>
            </a:r>
            <a:r>
              <a:rPr sz="1400" spc="-5" dirty="0">
                <a:latin typeface="Century Gothic"/>
                <a:cs typeface="Century Gothic"/>
              </a:rPr>
              <a:t>and</a:t>
            </a:r>
            <a:r>
              <a:rPr sz="1400" dirty="0">
                <a:latin typeface="Century Gothic"/>
                <a:cs typeface="Century Gothic"/>
              </a:rPr>
              <a:t> </a:t>
            </a:r>
            <a:r>
              <a:rPr sz="1400" spc="-5" dirty="0">
                <a:latin typeface="Century Gothic"/>
                <a:cs typeface="Century Gothic"/>
              </a:rPr>
              <a:t>are</a:t>
            </a:r>
            <a:r>
              <a:rPr sz="1400" dirty="0">
                <a:latin typeface="Century Gothic"/>
                <a:cs typeface="Century Gothic"/>
              </a:rPr>
              <a:t> </a:t>
            </a:r>
            <a:r>
              <a:rPr sz="1400" spc="-10" dirty="0">
                <a:latin typeface="Century Gothic"/>
                <a:cs typeface="Century Gothic"/>
              </a:rPr>
              <a:t>happy</a:t>
            </a:r>
            <a:r>
              <a:rPr sz="1400" spc="-5" dirty="0">
                <a:latin typeface="Century Gothic"/>
                <a:cs typeface="Century Gothic"/>
              </a:rPr>
              <a:t> and</a:t>
            </a:r>
            <a:r>
              <a:rPr sz="1400" dirty="0">
                <a:latin typeface="Century Gothic"/>
                <a:cs typeface="Century Gothic"/>
              </a:rPr>
              <a:t> </a:t>
            </a:r>
            <a:r>
              <a:rPr sz="1400" spc="-5" dirty="0">
                <a:latin typeface="Century Gothic"/>
                <a:cs typeface="Century Gothic"/>
              </a:rPr>
              <a:t>trained</a:t>
            </a:r>
            <a:r>
              <a:rPr sz="1400" dirty="0">
                <a:latin typeface="Century Gothic"/>
                <a:cs typeface="Century Gothic"/>
              </a:rPr>
              <a:t> </a:t>
            </a:r>
            <a:r>
              <a:rPr sz="1400" spc="-5" dirty="0">
                <a:latin typeface="Century Gothic"/>
                <a:cs typeface="Century Gothic"/>
              </a:rPr>
              <a:t>to</a:t>
            </a:r>
            <a:r>
              <a:rPr sz="1400" dirty="0">
                <a:latin typeface="Century Gothic"/>
                <a:cs typeface="Century Gothic"/>
              </a:rPr>
              <a:t> have</a:t>
            </a:r>
            <a:r>
              <a:rPr sz="1400" spc="5" dirty="0">
                <a:latin typeface="Century Gothic"/>
                <a:cs typeface="Century Gothic"/>
              </a:rPr>
              <a:t> </a:t>
            </a:r>
            <a:r>
              <a:rPr sz="1400" spc="-5" dirty="0">
                <a:latin typeface="Century Gothic"/>
                <a:cs typeface="Century Gothic"/>
              </a:rPr>
              <a:t>respect</a:t>
            </a:r>
            <a:r>
              <a:rPr sz="1400" dirty="0">
                <a:latin typeface="Century Gothic"/>
                <a:cs typeface="Century Gothic"/>
              </a:rPr>
              <a:t> for</a:t>
            </a:r>
            <a:r>
              <a:rPr sz="1400" spc="5" dirty="0">
                <a:latin typeface="Century Gothic"/>
                <a:cs typeface="Century Gothic"/>
              </a:rPr>
              <a:t> </a:t>
            </a:r>
            <a:r>
              <a:rPr sz="1400" spc="-5" dirty="0">
                <a:latin typeface="Century Gothic"/>
                <a:cs typeface="Century Gothic"/>
              </a:rPr>
              <a:t>the </a:t>
            </a:r>
            <a:r>
              <a:rPr sz="1400" dirty="0">
                <a:latin typeface="Century Gothic"/>
                <a:cs typeface="Century Gothic"/>
              </a:rPr>
              <a:t> </a:t>
            </a:r>
            <a:r>
              <a:rPr sz="1400" spc="-5" dirty="0">
                <a:latin typeface="Century Gothic"/>
                <a:cs typeface="Century Gothic"/>
              </a:rPr>
              <a:t>individual.</a:t>
            </a:r>
            <a:endParaRPr sz="1400" dirty="0">
              <a:latin typeface="Century Gothic"/>
              <a:cs typeface="Century Gothic"/>
            </a:endParaRPr>
          </a:p>
        </p:txBody>
      </p:sp>
      <p:grpSp>
        <p:nvGrpSpPr>
          <p:cNvPr id="4" name="object 4"/>
          <p:cNvGrpSpPr/>
          <p:nvPr/>
        </p:nvGrpSpPr>
        <p:grpSpPr>
          <a:xfrm>
            <a:off x="2500629" y="1264919"/>
            <a:ext cx="2687320" cy="57785"/>
            <a:chOff x="2500629" y="1264919"/>
            <a:chExt cx="2687320" cy="57785"/>
          </a:xfrm>
        </p:grpSpPr>
        <p:sp>
          <p:nvSpPr>
            <p:cNvPr id="5" name="object 5"/>
            <p:cNvSpPr/>
            <p:nvPr/>
          </p:nvSpPr>
          <p:spPr>
            <a:xfrm>
              <a:off x="2506979" y="1271269"/>
              <a:ext cx="2674620" cy="45085"/>
            </a:xfrm>
            <a:custGeom>
              <a:avLst/>
              <a:gdLst/>
              <a:ahLst/>
              <a:cxnLst/>
              <a:rect l="l" t="t" r="r" b="b"/>
              <a:pathLst>
                <a:path w="2674620" h="45084">
                  <a:moveTo>
                    <a:pt x="2674620" y="0"/>
                  </a:moveTo>
                  <a:lnTo>
                    <a:pt x="0" y="0"/>
                  </a:lnTo>
                  <a:lnTo>
                    <a:pt x="0" y="45084"/>
                  </a:lnTo>
                  <a:lnTo>
                    <a:pt x="2674620" y="45084"/>
                  </a:lnTo>
                  <a:lnTo>
                    <a:pt x="2674620" y="0"/>
                  </a:lnTo>
                  <a:close/>
                </a:path>
              </a:pathLst>
            </a:custGeom>
            <a:solidFill>
              <a:srgbClr val="A9D18E"/>
            </a:solidFill>
          </p:spPr>
          <p:txBody>
            <a:bodyPr wrap="square" lIns="0" tIns="0" rIns="0" bIns="0" rtlCol="0"/>
            <a:lstStyle/>
            <a:p>
              <a:endParaRPr/>
            </a:p>
          </p:txBody>
        </p:sp>
        <p:sp>
          <p:nvSpPr>
            <p:cNvPr id="6" name="object 6"/>
            <p:cNvSpPr/>
            <p:nvPr/>
          </p:nvSpPr>
          <p:spPr>
            <a:xfrm>
              <a:off x="2506979" y="1271269"/>
              <a:ext cx="2674620" cy="45085"/>
            </a:xfrm>
            <a:custGeom>
              <a:avLst/>
              <a:gdLst/>
              <a:ahLst/>
              <a:cxnLst/>
              <a:rect l="l" t="t" r="r" b="b"/>
              <a:pathLst>
                <a:path w="2674620" h="45084">
                  <a:moveTo>
                    <a:pt x="0" y="45084"/>
                  </a:moveTo>
                  <a:lnTo>
                    <a:pt x="2674620" y="45084"/>
                  </a:lnTo>
                  <a:lnTo>
                    <a:pt x="2674620" y="0"/>
                  </a:lnTo>
                  <a:lnTo>
                    <a:pt x="0" y="0"/>
                  </a:lnTo>
                  <a:lnTo>
                    <a:pt x="0" y="45084"/>
                  </a:lnTo>
                  <a:close/>
                </a:path>
              </a:pathLst>
            </a:custGeom>
            <a:ln w="12700">
              <a:solidFill>
                <a:srgbClr val="41709C"/>
              </a:solidFill>
            </a:ln>
          </p:spPr>
          <p:txBody>
            <a:bodyPr wrap="square" lIns="0" tIns="0" rIns="0" bIns="0" rtlCol="0"/>
            <a:lstStyle/>
            <a:p>
              <a:endParaRPr/>
            </a:p>
          </p:txBody>
        </p:sp>
      </p:grpSp>
    </p:spTree>
    <p:extLst>
      <p:ext uri="{BB962C8B-B14F-4D97-AF65-F5344CB8AC3E}">
        <p14:creationId xmlns:p14="http://schemas.microsoft.com/office/powerpoint/2010/main" val="55835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8600"/>
            <a:ext cx="8153400" cy="6389763"/>
          </a:xfrm>
          <a:prstGeom prst="rect">
            <a:avLst/>
          </a:prstGeom>
        </p:spPr>
        <p:txBody>
          <a:bodyPr wrap="square">
            <a:spAutoFit/>
          </a:bodyPr>
          <a:lstStyle/>
          <a:p>
            <a:pPr marL="1650364">
              <a:lnSpc>
                <a:spcPct val="100000"/>
              </a:lnSpc>
              <a:spcBef>
                <a:spcPts val="100"/>
              </a:spcBef>
            </a:pPr>
            <a:r>
              <a:rPr lang="en-US" sz="1400" dirty="0" smtClean="0">
                <a:latin typeface="Arial Black"/>
                <a:cs typeface="Arial Black"/>
              </a:rPr>
              <a:t> Company</a:t>
            </a:r>
            <a:r>
              <a:rPr lang="en-US" sz="1400" spc="-55" dirty="0" smtClean="0">
                <a:latin typeface="Arial Black"/>
                <a:cs typeface="Arial Black"/>
              </a:rPr>
              <a:t> </a:t>
            </a:r>
            <a:r>
              <a:rPr lang="en-US" sz="1400" dirty="0" smtClean="0">
                <a:latin typeface="Arial Black"/>
                <a:cs typeface="Arial Black"/>
              </a:rPr>
              <a:t>Overview</a:t>
            </a:r>
          </a:p>
          <a:p>
            <a:pPr>
              <a:lnSpc>
                <a:spcPct val="100000"/>
              </a:lnSpc>
              <a:spcBef>
                <a:spcPts val="35"/>
              </a:spcBef>
            </a:pPr>
            <a:endParaRPr lang="en-US" sz="1400" dirty="0" smtClean="0">
              <a:latin typeface="Arial Black"/>
              <a:cs typeface="Arial Black"/>
            </a:endParaRPr>
          </a:p>
          <a:p>
            <a:pPr marL="1682750">
              <a:lnSpc>
                <a:spcPct val="100000"/>
              </a:lnSpc>
            </a:pPr>
            <a:r>
              <a:rPr lang="en-US" sz="1400" b="1" spc="-5" dirty="0" smtClean="0">
                <a:latin typeface="Century Gothic"/>
                <a:cs typeface="Century Gothic"/>
              </a:rPr>
              <a:t>Our</a:t>
            </a:r>
            <a:r>
              <a:rPr lang="en-US" sz="1400" b="1" spc="-10" dirty="0" smtClean="0">
                <a:latin typeface="Century Gothic"/>
                <a:cs typeface="Century Gothic"/>
              </a:rPr>
              <a:t> </a:t>
            </a:r>
            <a:r>
              <a:rPr lang="en-US" sz="1400" b="1" spc="-5" dirty="0" smtClean="0">
                <a:latin typeface="Century Gothic"/>
                <a:cs typeface="Century Gothic"/>
              </a:rPr>
              <a:t>Vision, Mission and Offerings</a:t>
            </a:r>
            <a:endParaRPr lang="en-US" sz="1400" dirty="0" smtClean="0">
              <a:latin typeface="Century Gothic"/>
              <a:cs typeface="Century Gothic"/>
            </a:endParaRPr>
          </a:p>
          <a:p>
            <a:pPr>
              <a:lnSpc>
                <a:spcPct val="100000"/>
              </a:lnSpc>
              <a:spcBef>
                <a:spcPts val="35"/>
              </a:spcBef>
            </a:pPr>
            <a:endParaRPr lang="en-US" sz="1400" dirty="0" smtClean="0">
              <a:latin typeface="Century Gothic"/>
              <a:cs typeface="Century Gothic"/>
            </a:endParaRPr>
          </a:p>
          <a:p>
            <a:pPr marL="12700">
              <a:lnSpc>
                <a:spcPct val="100000"/>
              </a:lnSpc>
              <a:spcBef>
                <a:spcPts val="5"/>
              </a:spcBef>
            </a:pPr>
            <a:r>
              <a:rPr lang="en-US" sz="1400" b="1" u="sng" spc="-5" dirty="0" smtClean="0">
                <a:uFill>
                  <a:solidFill>
                    <a:srgbClr val="000000"/>
                  </a:solidFill>
                </a:uFill>
                <a:latin typeface="Century Gothic"/>
                <a:cs typeface="Century Gothic"/>
              </a:rPr>
              <a:t>Vision:</a:t>
            </a:r>
            <a:endParaRPr lang="en-US" sz="1400" dirty="0" smtClean="0">
              <a:latin typeface="Century Gothic"/>
              <a:cs typeface="Century Gothic"/>
            </a:endParaRPr>
          </a:p>
          <a:p>
            <a:pPr marL="60960">
              <a:lnSpc>
                <a:spcPct val="100000"/>
              </a:lnSpc>
              <a:spcBef>
                <a:spcPts val="35"/>
              </a:spcBef>
            </a:pPr>
            <a:r>
              <a:rPr lang="en-US" sz="1400" dirty="0" smtClean="0">
                <a:latin typeface="Century Gothic"/>
                <a:cs typeface="Century Gothic"/>
              </a:rPr>
              <a:t>To</a:t>
            </a:r>
            <a:r>
              <a:rPr lang="en-US" sz="1400" spc="-5" dirty="0" smtClean="0">
                <a:latin typeface="Century Gothic"/>
                <a:cs typeface="Century Gothic"/>
              </a:rPr>
              <a:t> </a:t>
            </a:r>
            <a:r>
              <a:rPr lang="en-US" sz="1400" dirty="0" smtClean="0">
                <a:latin typeface="Century Gothic"/>
                <a:cs typeface="Century Gothic"/>
              </a:rPr>
              <a:t>be </a:t>
            </a:r>
            <a:r>
              <a:rPr lang="en-US" sz="1400" spc="-5" dirty="0" smtClean="0">
                <a:latin typeface="Century Gothic"/>
                <a:cs typeface="Century Gothic"/>
              </a:rPr>
              <a:t>the </a:t>
            </a:r>
            <a:r>
              <a:rPr lang="en-US" sz="1400" dirty="0" smtClean="0">
                <a:latin typeface="Century Gothic"/>
                <a:cs typeface="Century Gothic"/>
              </a:rPr>
              <a:t>number</a:t>
            </a:r>
            <a:r>
              <a:rPr lang="en-US" sz="1400" spc="-10" dirty="0" smtClean="0">
                <a:latin typeface="Century Gothic"/>
                <a:cs typeface="Century Gothic"/>
              </a:rPr>
              <a:t> </a:t>
            </a:r>
            <a:r>
              <a:rPr lang="en-US" sz="1400" dirty="0" smtClean="0">
                <a:latin typeface="Century Gothic"/>
                <a:cs typeface="Century Gothic"/>
              </a:rPr>
              <a:t>one</a:t>
            </a:r>
            <a:r>
              <a:rPr lang="en-US" sz="1400" spc="-5" dirty="0" smtClean="0">
                <a:latin typeface="Century Gothic"/>
                <a:cs typeface="Century Gothic"/>
              </a:rPr>
              <a:t> provider</a:t>
            </a:r>
            <a:r>
              <a:rPr lang="en-US" sz="1400" spc="-10" dirty="0" smtClean="0">
                <a:latin typeface="Century Gothic"/>
                <a:cs typeface="Century Gothic"/>
              </a:rPr>
              <a:t> </a:t>
            </a:r>
            <a:r>
              <a:rPr lang="en-US" sz="1400" spc="-5" dirty="0" smtClean="0">
                <a:latin typeface="Century Gothic"/>
                <a:cs typeface="Century Gothic"/>
              </a:rPr>
              <a:t>of</a:t>
            </a:r>
            <a:r>
              <a:rPr lang="en-US" sz="1400" dirty="0" smtClean="0">
                <a:latin typeface="Century Gothic"/>
                <a:cs typeface="Century Gothic"/>
              </a:rPr>
              <a:t> an</a:t>
            </a:r>
            <a:r>
              <a:rPr lang="en-US" sz="1400" spc="-10" dirty="0" smtClean="0">
                <a:latin typeface="Century Gothic"/>
                <a:cs typeface="Century Gothic"/>
              </a:rPr>
              <a:t> </a:t>
            </a:r>
            <a:r>
              <a:rPr lang="en-US" sz="1400" dirty="0" smtClean="0">
                <a:latin typeface="Century Gothic"/>
                <a:cs typeface="Century Gothic"/>
              </a:rPr>
              <a:t>excellent</a:t>
            </a:r>
            <a:r>
              <a:rPr lang="en-US" sz="1400" spc="-15" dirty="0" smtClean="0">
                <a:latin typeface="Century Gothic"/>
                <a:cs typeface="Century Gothic"/>
              </a:rPr>
              <a:t> </a:t>
            </a:r>
            <a:r>
              <a:rPr lang="en-US" sz="1400" spc="-5" dirty="0" smtClean="0">
                <a:latin typeface="Century Gothic"/>
                <a:cs typeface="Century Gothic"/>
              </a:rPr>
              <a:t>and</a:t>
            </a:r>
            <a:r>
              <a:rPr lang="en-US" sz="1400" spc="-10" dirty="0" smtClean="0">
                <a:latin typeface="Century Gothic"/>
                <a:cs typeface="Century Gothic"/>
              </a:rPr>
              <a:t> </a:t>
            </a:r>
            <a:r>
              <a:rPr lang="en-US" sz="1400" spc="-5" dirty="0" smtClean="0">
                <a:latin typeface="Century Gothic"/>
                <a:cs typeface="Century Gothic"/>
              </a:rPr>
              <a:t>world-class</a:t>
            </a:r>
            <a:endParaRPr lang="en-US" sz="1400" dirty="0" smtClean="0">
              <a:latin typeface="Century Gothic"/>
              <a:cs typeface="Century Gothic"/>
            </a:endParaRPr>
          </a:p>
          <a:p>
            <a:pPr marL="12700">
              <a:lnSpc>
                <a:spcPct val="100000"/>
              </a:lnSpc>
              <a:spcBef>
                <a:spcPts val="180"/>
              </a:spcBef>
            </a:pPr>
            <a:r>
              <a:rPr lang="en-US" sz="1400" dirty="0" smtClean="0">
                <a:latin typeface="Century Gothic"/>
                <a:cs typeface="Century Gothic"/>
              </a:rPr>
              <a:t>education.</a:t>
            </a:r>
          </a:p>
          <a:p>
            <a:pPr>
              <a:lnSpc>
                <a:spcPct val="100000"/>
              </a:lnSpc>
              <a:spcBef>
                <a:spcPts val="55"/>
              </a:spcBef>
            </a:pPr>
            <a:endParaRPr lang="en-US" sz="1400" dirty="0" smtClean="0">
              <a:latin typeface="Century Gothic"/>
              <a:cs typeface="Century Gothic"/>
            </a:endParaRPr>
          </a:p>
          <a:p>
            <a:pPr marL="12700">
              <a:lnSpc>
                <a:spcPct val="100000"/>
              </a:lnSpc>
            </a:pPr>
            <a:r>
              <a:rPr lang="en-US" sz="1400" b="1" u="sng" spc="-5" dirty="0" smtClean="0">
                <a:uFill>
                  <a:solidFill>
                    <a:srgbClr val="000000"/>
                  </a:solidFill>
                </a:uFill>
                <a:latin typeface="Century Gothic"/>
                <a:cs typeface="Century Gothic"/>
              </a:rPr>
              <a:t>Mission:</a:t>
            </a:r>
            <a:endParaRPr lang="en-US" sz="1400" dirty="0" smtClean="0">
              <a:latin typeface="Century Gothic"/>
              <a:cs typeface="Century Gothic"/>
            </a:endParaRPr>
          </a:p>
          <a:p>
            <a:pPr marL="12700" marR="24765">
              <a:lnSpc>
                <a:spcPct val="110000"/>
              </a:lnSpc>
              <a:spcBef>
                <a:spcPts val="15"/>
              </a:spcBef>
            </a:pPr>
            <a:r>
              <a:rPr lang="en-US" sz="1400" dirty="0" smtClean="0">
                <a:latin typeface="Century Gothic"/>
                <a:cs typeface="Century Gothic"/>
              </a:rPr>
              <a:t>To</a:t>
            </a:r>
            <a:r>
              <a:rPr lang="en-US" sz="1400" spc="5" dirty="0" smtClean="0">
                <a:latin typeface="Century Gothic"/>
                <a:cs typeface="Century Gothic"/>
              </a:rPr>
              <a:t> </a:t>
            </a:r>
            <a:r>
              <a:rPr lang="en-US" sz="1400" spc="-5" dirty="0" smtClean="0">
                <a:latin typeface="Century Gothic"/>
                <a:cs typeface="Century Gothic"/>
              </a:rPr>
              <a:t>develop</a:t>
            </a:r>
            <a:r>
              <a:rPr lang="en-US" sz="1400" spc="5" dirty="0" smtClean="0">
                <a:latin typeface="Century Gothic"/>
                <a:cs typeface="Century Gothic"/>
              </a:rPr>
              <a:t> </a:t>
            </a:r>
            <a:r>
              <a:rPr lang="en-US" sz="1400" spc="-5" dirty="0" smtClean="0">
                <a:latin typeface="Century Gothic"/>
                <a:cs typeface="Century Gothic"/>
              </a:rPr>
              <a:t>students</a:t>
            </a:r>
            <a:r>
              <a:rPr lang="en-US" sz="1400" dirty="0" smtClean="0">
                <a:latin typeface="Century Gothic"/>
                <a:cs typeface="Century Gothic"/>
              </a:rPr>
              <a:t> who</a:t>
            </a:r>
            <a:r>
              <a:rPr lang="en-US" sz="1400" spc="5" dirty="0" smtClean="0">
                <a:latin typeface="Century Gothic"/>
                <a:cs typeface="Century Gothic"/>
              </a:rPr>
              <a:t> </a:t>
            </a:r>
            <a:r>
              <a:rPr lang="en-US" sz="1400" spc="-5" dirty="0" smtClean="0">
                <a:latin typeface="Century Gothic"/>
                <a:cs typeface="Century Gothic"/>
              </a:rPr>
              <a:t>are creative</a:t>
            </a:r>
            <a:r>
              <a:rPr lang="en-US" sz="1400" spc="10" dirty="0" smtClean="0">
                <a:latin typeface="Century Gothic"/>
                <a:cs typeface="Century Gothic"/>
              </a:rPr>
              <a:t> </a:t>
            </a:r>
            <a:r>
              <a:rPr lang="en-US" sz="1400" spc="-5" dirty="0" smtClean="0">
                <a:latin typeface="Century Gothic"/>
                <a:cs typeface="Century Gothic"/>
              </a:rPr>
              <a:t>thinkers</a:t>
            </a:r>
            <a:r>
              <a:rPr lang="en-US" sz="1400" spc="-10" dirty="0" smtClean="0">
                <a:latin typeface="Century Gothic"/>
                <a:cs typeface="Century Gothic"/>
              </a:rPr>
              <a:t> </a:t>
            </a:r>
            <a:r>
              <a:rPr lang="en-US" sz="1400" spc="-5" dirty="0" smtClean="0">
                <a:latin typeface="Century Gothic"/>
                <a:cs typeface="Century Gothic"/>
              </a:rPr>
              <a:t>and </a:t>
            </a:r>
            <a:r>
              <a:rPr lang="en-US" sz="1400" dirty="0" smtClean="0">
                <a:latin typeface="Century Gothic"/>
                <a:cs typeface="Century Gothic"/>
              </a:rPr>
              <a:t>have</a:t>
            </a:r>
            <a:r>
              <a:rPr lang="en-US" sz="1400" spc="5" dirty="0" smtClean="0">
                <a:latin typeface="Century Gothic"/>
                <a:cs typeface="Century Gothic"/>
              </a:rPr>
              <a:t> </a:t>
            </a:r>
            <a:r>
              <a:rPr lang="en-US" sz="1400" spc="-5" dirty="0" smtClean="0">
                <a:latin typeface="Century Gothic"/>
                <a:cs typeface="Century Gothic"/>
              </a:rPr>
              <a:t>enquiring </a:t>
            </a:r>
            <a:r>
              <a:rPr lang="en-US" sz="1400" spc="-375" dirty="0" smtClean="0">
                <a:latin typeface="Century Gothic"/>
                <a:cs typeface="Century Gothic"/>
              </a:rPr>
              <a:t> </a:t>
            </a:r>
            <a:r>
              <a:rPr lang="en-US" sz="1400" spc="-5" dirty="0" smtClean="0">
                <a:latin typeface="Century Gothic"/>
                <a:cs typeface="Century Gothic"/>
              </a:rPr>
              <a:t>minds. </a:t>
            </a:r>
            <a:r>
              <a:rPr lang="en-US" sz="1400" dirty="0" smtClean="0">
                <a:latin typeface="Century Gothic"/>
                <a:cs typeface="Century Gothic"/>
              </a:rPr>
              <a:t>To </a:t>
            </a:r>
            <a:r>
              <a:rPr lang="en-US" sz="1400" spc="-5" dirty="0" smtClean="0">
                <a:latin typeface="Century Gothic"/>
                <a:cs typeface="Century Gothic"/>
              </a:rPr>
              <a:t>develop independent, innovative, knowledgeable </a:t>
            </a:r>
            <a:r>
              <a:rPr lang="en-US" sz="1400" dirty="0" smtClean="0">
                <a:latin typeface="Century Gothic"/>
                <a:cs typeface="Century Gothic"/>
              </a:rPr>
              <a:t> children</a:t>
            </a:r>
            <a:r>
              <a:rPr lang="en-US" sz="1400" spc="-15" dirty="0" smtClean="0">
                <a:latin typeface="Century Gothic"/>
                <a:cs typeface="Century Gothic"/>
              </a:rPr>
              <a:t> </a:t>
            </a:r>
            <a:r>
              <a:rPr lang="en-US" sz="1400" dirty="0" smtClean="0">
                <a:latin typeface="Century Gothic"/>
                <a:cs typeface="Century Gothic"/>
              </a:rPr>
              <a:t>with</a:t>
            </a:r>
            <a:r>
              <a:rPr lang="en-US" sz="1400" spc="-10" dirty="0" smtClean="0">
                <a:latin typeface="Century Gothic"/>
                <a:cs typeface="Century Gothic"/>
              </a:rPr>
              <a:t> </a:t>
            </a:r>
            <a:r>
              <a:rPr lang="en-US" sz="1400" dirty="0" smtClean="0">
                <a:latin typeface="Century Gothic"/>
                <a:cs typeface="Century Gothic"/>
              </a:rPr>
              <a:t>a</a:t>
            </a:r>
            <a:r>
              <a:rPr lang="en-US" sz="1400" spc="-15" dirty="0" smtClean="0">
                <a:latin typeface="Century Gothic"/>
                <a:cs typeface="Century Gothic"/>
              </a:rPr>
              <a:t> </a:t>
            </a:r>
            <a:r>
              <a:rPr lang="en-US" sz="1400" spc="-5" dirty="0" smtClean="0">
                <a:latin typeface="Century Gothic"/>
                <a:cs typeface="Century Gothic"/>
              </a:rPr>
              <a:t>vision</a:t>
            </a:r>
            <a:r>
              <a:rPr lang="en-US" sz="1400" spc="-10" dirty="0" smtClean="0">
                <a:latin typeface="Century Gothic"/>
                <a:cs typeface="Century Gothic"/>
              </a:rPr>
              <a:t> </a:t>
            </a:r>
            <a:r>
              <a:rPr lang="en-US" sz="1400" dirty="0" smtClean="0">
                <a:latin typeface="Century Gothic"/>
                <a:cs typeface="Century Gothic"/>
              </a:rPr>
              <a:t>for</a:t>
            </a:r>
            <a:r>
              <a:rPr lang="en-US" sz="1400" spc="-10" dirty="0" smtClean="0">
                <a:latin typeface="Century Gothic"/>
                <a:cs typeface="Century Gothic"/>
              </a:rPr>
              <a:t> </a:t>
            </a:r>
            <a:r>
              <a:rPr lang="en-US" sz="1400" dirty="0" smtClean="0">
                <a:latin typeface="Century Gothic"/>
                <a:cs typeface="Century Gothic"/>
              </a:rPr>
              <a:t>a </a:t>
            </a:r>
            <a:r>
              <a:rPr lang="en-US" sz="1400" spc="-5" dirty="0" smtClean="0">
                <a:latin typeface="Century Gothic"/>
                <a:cs typeface="Century Gothic"/>
              </a:rPr>
              <a:t>better</a:t>
            </a:r>
            <a:r>
              <a:rPr lang="en-US" sz="1400" spc="-10" dirty="0" smtClean="0">
                <a:latin typeface="Century Gothic"/>
                <a:cs typeface="Century Gothic"/>
              </a:rPr>
              <a:t> </a:t>
            </a:r>
            <a:r>
              <a:rPr lang="en-US" sz="1400" spc="-5" dirty="0" smtClean="0">
                <a:latin typeface="Century Gothic"/>
                <a:cs typeface="Century Gothic"/>
              </a:rPr>
              <a:t>tomorrow.</a:t>
            </a:r>
            <a:endParaRPr lang="en-US" sz="1400" dirty="0" smtClean="0">
              <a:latin typeface="Century Gothic"/>
              <a:cs typeface="Century Gothic"/>
            </a:endParaRPr>
          </a:p>
          <a:p>
            <a:pPr>
              <a:lnSpc>
                <a:spcPct val="100000"/>
              </a:lnSpc>
              <a:spcBef>
                <a:spcPts val="25"/>
              </a:spcBef>
            </a:pPr>
            <a:endParaRPr lang="en-US" sz="1400" dirty="0" smtClean="0">
              <a:latin typeface="Century Gothic"/>
              <a:cs typeface="Century Gothic"/>
            </a:endParaRPr>
          </a:p>
          <a:p>
            <a:pPr marL="12700">
              <a:lnSpc>
                <a:spcPct val="100000"/>
              </a:lnSpc>
              <a:spcBef>
                <a:spcPts val="5"/>
              </a:spcBef>
            </a:pPr>
            <a:r>
              <a:rPr lang="en-US" sz="1400" b="1" u="sng" spc="-5" dirty="0" smtClean="0">
                <a:uFill>
                  <a:solidFill>
                    <a:srgbClr val="000000"/>
                  </a:solidFill>
                </a:uFill>
                <a:latin typeface="Century Gothic"/>
                <a:cs typeface="Century Gothic"/>
              </a:rPr>
              <a:t>Our</a:t>
            </a:r>
            <a:r>
              <a:rPr lang="en-US" sz="1400" b="1" u="sng" spc="-35" dirty="0" smtClean="0">
                <a:uFill>
                  <a:solidFill>
                    <a:srgbClr val="000000"/>
                  </a:solidFill>
                </a:uFill>
                <a:latin typeface="Century Gothic"/>
                <a:cs typeface="Century Gothic"/>
              </a:rPr>
              <a:t> </a:t>
            </a:r>
            <a:r>
              <a:rPr lang="en-US" sz="1400" b="1" u="sng" spc="-5" dirty="0" smtClean="0">
                <a:uFill>
                  <a:solidFill>
                    <a:srgbClr val="000000"/>
                  </a:solidFill>
                </a:uFill>
                <a:latin typeface="Century Gothic"/>
                <a:cs typeface="Century Gothic"/>
              </a:rPr>
              <a:t>Offering:</a:t>
            </a:r>
            <a:endParaRPr lang="en-US" sz="1400" dirty="0" smtClean="0">
              <a:latin typeface="Century Gothic"/>
              <a:cs typeface="Century Gothic"/>
            </a:endParaRPr>
          </a:p>
          <a:p>
            <a:pPr marL="12700" marR="5080">
              <a:lnSpc>
                <a:spcPct val="110500"/>
              </a:lnSpc>
              <a:tabLst>
                <a:tab pos="2533015" algn="l"/>
              </a:tabLst>
            </a:pPr>
            <a:r>
              <a:rPr lang="en-US" sz="1400" spc="-10" dirty="0" smtClean="0">
                <a:latin typeface="Century Gothic"/>
                <a:cs typeface="Century Gothic"/>
              </a:rPr>
              <a:t>We </a:t>
            </a:r>
            <a:r>
              <a:rPr lang="en-US" sz="1400" dirty="0" smtClean="0">
                <a:latin typeface="Century Gothic"/>
                <a:cs typeface="Century Gothic"/>
              </a:rPr>
              <a:t>build </a:t>
            </a:r>
            <a:r>
              <a:rPr lang="en-US" sz="1400" spc="-5" dirty="0" smtClean="0">
                <a:latin typeface="Century Gothic"/>
                <a:cs typeface="Century Gothic"/>
              </a:rPr>
              <a:t>foundations </a:t>
            </a:r>
            <a:r>
              <a:rPr lang="en-US" sz="1400" dirty="0" smtClean="0">
                <a:latin typeface="Century Gothic"/>
                <a:cs typeface="Century Gothic"/>
              </a:rPr>
              <a:t>of </a:t>
            </a:r>
            <a:r>
              <a:rPr lang="en-US" sz="1400" spc="-5" dirty="0" smtClean="0">
                <a:latin typeface="Century Gothic"/>
                <a:cs typeface="Century Gothic"/>
              </a:rPr>
              <a:t>excellence </a:t>
            </a:r>
            <a:r>
              <a:rPr lang="en-US" sz="1400" spc="5" dirty="0" smtClean="0">
                <a:latin typeface="Century Gothic"/>
                <a:cs typeface="Century Gothic"/>
              </a:rPr>
              <a:t>in </a:t>
            </a:r>
            <a:r>
              <a:rPr lang="en-US" sz="1400" spc="-5" dirty="0" smtClean="0">
                <a:latin typeface="Century Gothic"/>
                <a:cs typeface="Century Gothic"/>
              </a:rPr>
              <a:t>our children, </a:t>
            </a:r>
            <a:r>
              <a:rPr lang="en-US" sz="1400" spc="5" dirty="0" smtClean="0">
                <a:latin typeface="Century Gothic"/>
                <a:cs typeface="Century Gothic"/>
              </a:rPr>
              <a:t>the </a:t>
            </a:r>
            <a:r>
              <a:rPr lang="en-US" sz="1400" dirty="0" smtClean="0">
                <a:latin typeface="Century Gothic"/>
                <a:cs typeface="Century Gothic"/>
              </a:rPr>
              <a:t>school </a:t>
            </a:r>
            <a:r>
              <a:rPr lang="en-US" sz="1400" spc="-5" dirty="0" smtClean="0">
                <a:latin typeface="Century Gothic"/>
                <a:cs typeface="Century Gothic"/>
              </a:rPr>
              <a:t>was </a:t>
            </a:r>
            <a:r>
              <a:rPr lang="en-US" sz="1400" spc="-375" dirty="0" smtClean="0">
                <a:latin typeface="Century Gothic"/>
                <a:cs typeface="Century Gothic"/>
              </a:rPr>
              <a:t> </a:t>
            </a:r>
            <a:r>
              <a:rPr lang="en-US" sz="1400" spc="-5" dirty="0" smtClean="0">
                <a:latin typeface="Century Gothic"/>
                <a:cs typeface="Century Gothic"/>
              </a:rPr>
              <a:t>established</a:t>
            </a:r>
            <a:r>
              <a:rPr lang="en-US" sz="1400" spc="-10" dirty="0" smtClean="0">
                <a:latin typeface="Century Gothic"/>
                <a:cs typeface="Century Gothic"/>
              </a:rPr>
              <a:t> </a:t>
            </a:r>
            <a:r>
              <a:rPr lang="en-US" sz="1400" spc="5" dirty="0" smtClean="0">
                <a:latin typeface="Century Gothic"/>
                <a:cs typeface="Century Gothic"/>
              </a:rPr>
              <a:t>in </a:t>
            </a:r>
            <a:r>
              <a:rPr lang="en-US" sz="1400" spc="-10" dirty="0" smtClean="0">
                <a:latin typeface="Century Gothic"/>
                <a:cs typeface="Century Gothic"/>
              </a:rPr>
              <a:t>2009</a:t>
            </a:r>
            <a:r>
              <a:rPr lang="en-US" sz="1400" spc="15" dirty="0" smtClean="0">
                <a:latin typeface="Century Gothic"/>
                <a:cs typeface="Century Gothic"/>
              </a:rPr>
              <a:t> </a:t>
            </a:r>
            <a:r>
              <a:rPr lang="en-US" sz="1400" spc="-5" dirty="0" smtClean="0">
                <a:latin typeface="Century Gothic"/>
                <a:cs typeface="Century Gothic"/>
              </a:rPr>
              <a:t>and</a:t>
            </a:r>
            <a:r>
              <a:rPr lang="en-US" sz="1400" spc="5" dirty="0" smtClean="0">
                <a:latin typeface="Century Gothic"/>
                <a:cs typeface="Century Gothic"/>
              </a:rPr>
              <a:t> we	</a:t>
            </a:r>
            <a:r>
              <a:rPr lang="en-US" sz="1400" spc="-5" dirty="0" smtClean="0">
                <a:latin typeface="Century Gothic"/>
                <a:cs typeface="Century Gothic"/>
              </a:rPr>
              <a:t>have </a:t>
            </a:r>
            <a:r>
              <a:rPr lang="en-US" sz="1400" dirty="0" smtClean="0">
                <a:latin typeface="Century Gothic"/>
                <a:cs typeface="Century Gothic"/>
              </a:rPr>
              <a:t>a </a:t>
            </a:r>
            <a:r>
              <a:rPr lang="en-US" sz="1400" spc="-5" dirty="0" smtClean="0">
                <a:latin typeface="Century Gothic"/>
                <a:cs typeface="Century Gothic"/>
              </a:rPr>
              <a:t>ten-year </a:t>
            </a:r>
            <a:r>
              <a:rPr lang="en-US" sz="1400" dirty="0" smtClean="0">
                <a:latin typeface="Century Gothic"/>
                <a:cs typeface="Century Gothic"/>
              </a:rPr>
              <a:t>record of </a:t>
            </a:r>
            <a:r>
              <a:rPr lang="en-US" sz="1400" spc="-5" dirty="0" smtClean="0">
                <a:latin typeface="Century Gothic"/>
                <a:cs typeface="Century Gothic"/>
              </a:rPr>
              <a:t>producing </a:t>
            </a:r>
            <a:r>
              <a:rPr lang="en-US" sz="1400" spc="-375" dirty="0" smtClean="0">
                <a:latin typeface="Century Gothic"/>
                <a:cs typeface="Century Gothic"/>
              </a:rPr>
              <a:t> </a:t>
            </a:r>
            <a:r>
              <a:rPr lang="en-US" sz="1400" dirty="0" smtClean="0">
                <a:latin typeface="Century Gothic"/>
                <a:cs typeface="Century Gothic"/>
              </a:rPr>
              <a:t>well </a:t>
            </a:r>
            <a:r>
              <a:rPr lang="en-US" sz="1400" spc="-5" dirty="0" smtClean="0">
                <a:latin typeface="Century Gothic"/>
                <a:cs typeface="Century Gothic"/>
              </a:rPr>
              <a:t>rounded children </a:t>
            </a:r>
            <a:r>
              <a:rPr lang="en-US" sz="1400" dirty="0" smtClean="0">
                <a:latin typeface="Century Gothic"/>
                <a:cs typeface="Century Gothic"/>
              </a:rPr>
              <a:t>who </a:t>
            </a:r>
            <a:r>
              <a:rPr lang="en-US" sz="1400" spc="-5" dirty="0" smtClean="0">
                <a:latin typeface="Century Gothic"/>
                <a:cs typeface="Century Gothic"/>
              </a:rPr>
              <a:t>have moved </a:t>
            </a:r>
            <a:r>
              <a:rPr lang="en-US" sz="1400" dirty="0" smtClean="0">
                <a:latin typeface="Century Gothic"/>
                <a:cs typeface="Century Gothic"/>
              </a:rPr>
              <a:t>on </a:t>
            </a:r>
            <a:r>
              <a:rPr lang="en-US" sz="1400" spc="-5" dirty="0" smtClean="0">
                <a:latin typeface="Century Gothic"/>
                <a:cs typeface="Century Gothic"/>
              </a:rPr>
              <a:t>and achieved </a:t>
            </a:r>
            <a:r>
              <a:rPr lang="en-US" sz="1400" dirty="0" smtClean="0">
                <a:latin typeface="Century Gothic"/>
                <a:cs typeface="Century Gothic"/>
              </a:rPr>
              <a:t> </a:t>
            </a:r>
            <a:r>
              <a:rPr lang="en-US" sz="1400" spc="-5" dirty="0" smtClean="0">
                <a:latin typeface="Century Gothic"/>
                <a:cs typeface="Century Gothic"/>
              </a:rPr>
              <a:t>educational </a:t>
            </a:r>
            <a:r>
              <a:rPr lang="en-US" sz="1400" dirty="0" smtClean="0">
                <a:latin typeface="Century Gothic"/>
                <a:cs typeface="Century Gothic"/>
              </a:rPr>
              <a:t>feats.</a:t>
            </a:r>
          </a:p>
          <a:p>
            <a:pPr>
              <a:lnSpc>
                <a:spcPct val="100000"/>
              </a:lnSpc>
              <a:spcBef>
                <a:spcPts val="25"/>
              </a:spcBef>
            </a:pPr>
            <a:endParaRPr lang="en-US" sz="1400" dirty="0" smtClean="0">
              <a:latin typeface="Century Gothic"/>
              <a:cs typeface="Century Gothic"/>
            </a:endParaRPr>
          </a:p>
          <a:p>
            <a:pPr marL="12700" marR="238125" algn="just">
              <a:lnSpc>
                <a:spcPct val="105600"/>
              </a:lnSpc>
            </a:pPr>
            <a:r>
              <a:rPr lang="en-US" sz="1400" spc="-10" dirty="0" smtClean="0">
                <a:latin typeface="Century Gothic"/>
                <a:cs typeface="Century Gothic"/>
              </a:rPr>
              <a:t>We </a:t>
            </a:r>
            <a:r>
              <a:rPr lang="en-US" sz="1400" dirty="0" smtClean="0">
                <a:latin typeface="Century Gothic"/>
                <a:cs typeface="Century Gothic"/>
              </a:rPr>
              <a:t>implement up </a:t>
            </a:r>
            <a:r>
              <a:rPr lang="en-US" sz="1400" spc="-5" dirty="0" smtClean="0">
                <a:latin typeface="Century Gothic"/>
                <a:cs typeface="Century Gothic"/>
              </a:rPr>
              <a:t>to date strategies to </a:t>
            </a:r>
            <a:r>
              <a:rPr lang="en-US" sz="1400" dirty="0" smtClean="0">
                <a:latin typeface="Century Gothic"/>
                <a:cs typeface="Century Gothic"/>
              </a:rPr>
              <a:t>engage </a:t>
            </a:r>
            <a:r>
              <a:rPr lang="en-US" sz="1400" spc="-5" dirty="0" smtClean="0">
                <a:latin typeface="Century Gothic"/>
                <a:cs typeface="Century Gothic"/>
              </a:rPr>
              <a:t>and challenge </a:t>
            </a:r>
            <a:r>
              <a:rPr lang="en-US" sz="1400" dirty="0" smtClean="0">
                <a:latin typeface="Century Gothic"/>
                <a:cs typeface="Century Gothic"/>
              </a:rPr>
              <a:t> </a:t>
            </a:r>
            <a:r>
              <a:rPr lang="en-US" sz="1400" spc="-5" dirty="0" smtClean="0">
                <a:latin typeface="Century Gothic"/>
                <a:cs typeface="Century Gothic"/>
              </a:rPr>
              <a:t>staff</a:t>
            </a:r>
            <a:r>
              <a:rPr lang="en-US" sz="1400" dirty="0" smtClean="0">
                <a:latin typeface="Century Gothic"/>
                <a:cs typeface="Century Gothic"/>
              </a:rPr>
              <a:t> </a:t>
            </a:r>
            <a:r>
              <a:rPr lang="en-US" sz="1400" spc="-5" dirty="0" smtClean="0">
                <a:latin typeface="Century Gothic"/>
                <a:cs typeface="Century Gothic"/>
              </a:rPr>
              <a:t>to</a:t>
            </a:r>
            <a:r>
              <a:rPr lang="en-US" sz="1400" dirty="0" smtClean="0">
                <a:latin typeface="Century Gothic"/>
                <a:cs typeface="Century Gothic"/>
              </a:rPr>
              <a:t> </a:t>
            </a:r>
            <a:r>
              <a:rPr lang="en-US" sz="1400" spc="-5" dirty="0" smtClean="0">
                <a:latin typeface="Century Gothic"/>
                <a:cs typeface="Century Gothic"/>
              </a:rPr>
              <a:t>ensure</a:t>
            </a:r>
            <a:r>
              <a:rPr lang="en-US" sz="1400" dirty="0" smtClean="0">
                <a:latin typeface="Century Gothic"/>
                <a:cs typeface="Century Gothic"/>
              </a:rPr>
              <a:t> </a:t>
            </a:r>
            <a:r>
              <a:rPr lang="en-US" sz="1400" spc="5" dirty="0" smtClean="0">
                <a:latin typeface="Century Gothic"/>
                <a:cs typeface="Century Gothic"/>
              </a:rPr>
              <a:t>we</a:t>
            </a:r>
            <a:r>
              <a:rPr lang="en-US" sz="1400" spc="10" dirty="0" smtClean="0">
                <a:latin typeface="Century Gothic"/>
                <a:cs typeface="Century Gothic"/>
              </a:rPr>
              <a:t> </a:t>
            </a:r>
            <a:r>
              <a:rPr lang="en-US" sz="1400" spc="-5" dirty="0" smtClean="0">
                <a:latin typeface="Century Gothic"/>
                <a:cs typeface="Century Gothic"/>
              </a:rPr>
              <a:t>develop</a:t>
            </a:r>
            <a:r>
              <a:rPr lang="en-US" sz="1400" dirty="0" smtClean="0">
                <a:latin typeface="Century Gothic"/>
                <a:cs typeface="Century Gothic"/>
              </a:rPr>
              <a:t> </a:t>
            </a:r>
            <a:r>
              <a:rPr lang="en-US" sz="1400" spc="-5" dirty="0" smtClean="0">
                <a:latin typeface="Century Gothic"/>
                <a:cs typeface="Century Gothic"/>
              </a:rPr>
              <a:t>children's</a:t>
            </a:r>
            <a:r>
              <a:rPr lang="en-US" sz="1400" dirty="0" smtClean="0">
                <a:latin typeface="Century Gothic"/>
                <a:cs typeface="Century Gothic"/>
              </a:rPr>
              <a:t> physical,</a:t>
            </a:r>
            <a:r>
              <a:rPr lang="en-US" sz="1400" spc="5" dirty="0" smtClean="0">
                <a:latin typeface="Century Gothic"/>
                <a:cs typeface="Century Gothic"/>
              </a:rPr>
              <a:t> </a:t>
            </a:r>
            <a:r>
              <a:rPr lang="en-US" sz="1400" dirty="0" smtClean="0">
                <a:latin typeface="Century Gothic"/>
                <a:cs typeface="Century Gothic"/>
              </a:rPr>
              <a:t>intellectual, </a:t>
            </a:r>
            <a:r>
              <a:rPr lang="en-US" sz="1400" spc="5" dirty="0" smtClean="0">
                <a:latin typeface="Century Gothic"/>
                <a:cs typeface="Century Gothic"/>
              </a:rPr>
              <a:t> </a:t>
            </a:r>
            <a:r>
              <a:rPr lang="en-US" sz="1400" spc="-5" dirty="0" err="1" smtClean="0">
                <a:latin typeface="Century Gothic"/>
                <a:cs typeface="Century Gothic"/>
              </a:rPr>
              <a:t>pastorial</a:t>
            </a:r>
            <a:r>
              <a:rPr lang="en-US" sz="1400" spc="-5" dirty="0" smtClean="0">
                <a:latin typeface="Century Gothic"/>
                <a:cs typeface="Century Gothic"/>
              </a:rPr>
              <a:t>, emotional and social </a:t>
            </a:r>
            <a:r>
              <a:rPr lang="en-US" sz="1400" dirty="0" smtClean="0">
                <a:latin typeface="Century Gothic"/>
                <a:cs typeface="Century Gothic"/>
              </a:rPr>
              <a:t>well-being, </a:t>
            </a:r>
            <a:r>
              <a:rPr lang="en-US" sz="1400" spc="-5" dirty="0" smtClean="0">
                <a:latin typeface="Century Gothic"/>
                <a:cs typeface="Century Gothic"/>
              </a:rPr>
              <a:t>thus </a:t>
            </a:r>
            <a:r>
              <a:rPr lang="en-US" sz="1400" dirty="0" err="1" smtClean="0">
                <a:latin typeface="Century Gothic"/>
                <a:cs typeface="Century Gothic"/>
              </a:rPr>
              <a:t>guarteeing</a:t>
            </a:r>
            <a:r>
              <a:rPr lang="en-US" sz="1400" dirty="0" smtClean="0">
                <a:latin typeface="Century Gothic"/>
                <a:cs typeface="Century Gothic"/>
              </a:rPr>
              <a:t> </a:t>
            </a:r>
            <a:r>
              <a:rPr lang="en-US" sz="1400" spc="-5" dirty="0" smtClean="0">
                <a:latin typeface="Century Gothic"/>
                <a:cs typeface="Century Gothic"/>
              </a:rPr>
              <a:t>that </a:t>
            </a:r>
            <a:r>
              <a:rPr lang="en-US" sz="1400" spc="-375" dirty="0" smtClean="0">
                <a:latin typeface="Century Gothic"/>
                <a:cs typeface="Century Gothic"/>
              </a:rPr>
              <a:t> </a:t>
            </a:r>
            <a:r>
              <a:rPr lang="en-US" sz="1400" spc="-5" dirty="0" smtClean="0">
                <a:latin typeface="Century Gothic"/>
                <a:cs typeface="Century Gothic"/>
              </a:rPr>
              <a:t>the best outcomes, </a:t>
            </a:r>
            <a:r>
              <a:rPr lang="en-US" sz="1400" dirty="0" smtClean="0">
                <a:latin typeface="Century Gothic"/>
                <a:cs typeface="Century Gothic"/>
              </a:rPr>
              <a:t>for </a:t>
            </a:r>
            <a:r>
              <a:rPr lang="en-US" sz="1400" spc="-5" dirty="0" smtClean="0">
                <a:latin typeface="Century Gothic"/>
                <a:cs typeface="Century Gothic"/>
              </a:rPr>
              <a:t>the </a:t>
            </a:r>
            <a:r>
              <a:rPr lang="en-US" sz="1400" dirty="0" smtClean="0">
                <a:latin typeface="Century Gothic"/>
                <a:cs typeface="Century Gothic"/>
              </a:rPr>
              <a:t>children placed </a:t>
            </a:r>
            <a:r>
              <a:rPr lang="en-US" sz="1400" spc="5" dirty="0" smtClean="0">
                <a:latin typeface="Century Gothic"/>
                <a:cs typeface="Century Gothic"/>
              </a:rPr>
              <a:t>in </a:t>
            </a:r>
            <a:r>
              <a:rPr lang="en-US" sz="1400" dirty="0" smtClean="0">
                <a:latin typeface="Century Gothic"/>
                <a:cs typeface="Century Gothic"/>
              </a:rPr>
              <a:t>our </a:t>
            </a:r>
            <a:r>
              <a:rPr lang="en-US" sz="1400" spc="-5" dirty="0" smtClean="0">
                <a:latin typeface="Century Gothic"/>
                <a:cs typeface="Century Gothic"/>
              </a:rPr>
              <a:t>care. White </a:t>
            </a:r>
            <a:r>
              <a:rPr lang="en-US" sz="1400" dirty="0" smtClean="0">
                <a:latin typeface="Century Gothic"/>
                <a:cs typeface="Century Gothic"/>
              </a:rPr>
              <a:t> Oak </a:t>
            </a:r>
            <a:r>
              <a:rPr lang="en-US" sz="1400" spc="-5" dirty="0" smtClean="0">
                <a:latin typeface="Century Gothic"/>
                <a:cs typeface="Century Gothic"/>
              </a:rPr>
              <a:t>has </a:t>
            </a:r>
            <a:r>
              <a:rPr lang="en-US" sz="1400" dirty="0" smtClean="0">
                <a:latin typeface="Century Gothic"/>
                <a:cs typeface="Century Gothic"/>
              </a:rPr>
              <a:t>high </a:t>
            </a:r>
            <a:r>
              <a:rPr lang="en-US" sz="1400" spc="-5" dirty="0" smtClean="0">
                <a:latin typeface="Century Gothic"/>
                <a:cs typeface="Century Gothic"/>
              </a:rPr>
              <a:t>expectation </a:t>
            </a:r>
            <a:r>
              <a:rPr lang="en-US" sz="1400" dirty="0" smtClean="0">
                <a:latin typeface="Century Gothic"/>
                <a:cs typeface="Century Gothic"/>
              </a:rPr>
              <a:t>of her </a:t>
            </a:r>
            <a:r>
              <a:rPr lang="en-US" sz="1400" spc="-5" dirty="0" smtClean="0">
                <a:latin typeface="Century Gothic"/>
                <a:cs typeface="Century Gothic"/>
              </a:rPr>
              <a:t>staff as </a:t>
            </a:r>
            <a:r>
              <a:rPr lang="en-US" sz="1400" dirty="0" smtClean="0">
                <a:latin typeface="Century Gothic"/>
                <a:cs typeface="Century Gothic"/>
              </a:rPr>
              <a:t>their development </a:t>
            </a:r>
            <a:r>
              <a:rPr lang="en-US" sz="1400" spc="5" dirty="0" smtClean="0">
                <a:latin typeface="Century Gothic"/>
                <a:cs typeface="Century Gothic"/>
              </a:rPr>
              <a:t> </a:t>
            </a:r>
            <a:r>
              <a:rPr lang="en-US" sz="1400" spc="-5" dirty="0" smtClean="0">
                <a:latin typeface="Century Gothic"/>
                <a:cs typeface="Century Gothic"/>
              </a:rPr>
              <a:t>directly affects </a:t>
            </a:r>
            <a:r>
              <a:rPr lang="en-US" sz="1400" dirty="0" smtClean="0">
                <a:latin typeface="Century Gothic"/>
                <a:cs typeface="Century Gothic"/>
              </a:rPr>
              <a:t>outcomes, therefore routine up </a:t>
            </a:r>
            <a:r>
              <a:rPr lang="en-US" sz="1400" spc="-5" dirty="0" smtClean="0">
                <a:latin typeface="Century Gothic"/>
                <a:cs typeface="Century Gothic"/>
              </a:rPr>
              <a:t>to date training </a:t>
            </a:r>
            <a:r>
              <a:rPr lang="en-US" sz="1400" dirty="0" smtClean="0">
                <a:latin typeface="Century Gothic"/>
                <a:cs typeface="Century Gothic"/>
              </a:rPr>
              <a:t> </a:t>
            </a:r>
            <a:r>
              <a:rPr lang="en-US" sz="1400" spc="5" dirty="0" smtClean="0">
                <a:latin typeface="Century Gothic"/>
                <a:cs typeface="Century Gothic"/>
              </a:rPr>
              <a:t>is </a:t>
            </a:r>
            <a:r>
              <a:rPr lang="en-US" sz="1400" spc="-5" dirty="0" smtClean="0">
                <a:latin typeface="Century Gothic"/>
                <a:cs typeface="Century Gothic"/>
              </a:rPr>
              <a:t>mandatory at </a:t>
            </a:r>
            <a:r>
              <a:rPr lang="en-US" sz="1400" spc="-5" dirty="0" err="1" smtClean="0">
                <a:latin typeface="Century Gothic"/>
                <a:cs typeface="Century Gothic"/>
              </a:rPr>
              <a:t>Whiteoak</a:t>
            </a:r>
            <a:r>
              <a:rPr lang="en-US" sz="1400" spc="-5" dirty="0" smtClean="0">
                <a:latin typeface="Century Gothic"/>
                <a:cs typeface="Century Gothic"/>
              </a:rPr>
              <a:t>. </a:t>
            </a:r>
            <a:r>
              <a:rPr lang="en-US" sz="1400" spc="-10" dirty="0" smtClean="0">
                <a:latin typeface="Century Gothic"/>
                <a:cs typeface="Century Gothic"/>
              </a:rPr>
              <a:t>We </a:t>
            </a:r>
            <a:r>
              <a:rPr lang="en-US" sz="1400" dirty="0" smtClean="0">
                <a:latin typeface="Century Gothic"/>
                <a:cs typeface="Century Gothic"/>
              </a:rPr>
              <a:t>provide a </a:t>
            </a:r>
            <a:r>
              <a:rPr lang="en-US" sz="1400" spc="-5" dirty="0" smtClean="0">
                <a:latin typeface="Century Gothic"/>
                <a:cs typeface="Century Gothic"/>
              </a:rPr>
              <a:t>high-quality blended </a:t>
            </a:r>
            <a:r>
              <a:rPr lang="en-US" sz="1400" dirty="0" smtClean="0">
                <a:latin typeface="Century Gothic"/>
                <a:cs typeface="Century Gothic"/>
              </a:rPr>
              <a:t> </a:t>
            </a:r>
            <a:r>
              <a:rPr lang="en-US" sz="1400" spc="-5" dirty="0" smtClean="0">
                <a:latin typeface="Century Gothic"/>
                <a:cs typeface="Century Gothic"/>
              </a:rPr>
              <a:t>curriculum</a:t>
            </a:r>
            <a:r>
              <a:rPr lang="en-US" sz="1400" dirty="0" smtClean="0">
                <a:latin typeface="Century Gothic"/>
                <a:cs typeface="Century Gothic"/>
              </a:rPr>
              <a:t> </a:t>
            </a:r>
            <a:r>
              <a:rPr lang="en-US" sz="1400" spc="-5" dirty="0" smtClean="0">
                <a:latin typeface="Century Gothic"/>
                <a:cs typeface="Century Gothic"/>
              </a:rPr>
              <a:t>consisting </a:t>
            </a:r>
            <a:r>
              <a:rPr lang="en-US" sz="1400" dirty="0" smtClean="0">
                <a:latin typeface="Century Gothic"/>
                <a:cs typeface="Century Gothic"/>
              </a:rPr>
              <a:t>of </a:t>
            </a:r>
            <a:r>
              <a:rPr lang="en-US" sz="1400" spc="-5" dirty="0" smtClean="0">
                <a:latin typeface="Century Gothic"/>
                <a:cs typeface="Century Gothic"/>
              </a:rPr>
              <a:t>approved Nigerian </a:t>
            </a:r>
            <a:r>
              <a:rPr lang="en-US" sz="1400" dirty="0" smtClean="0">
                <a:latin typeface="Century Gothic"/>
                <a:cs typeface="Century Gothic"/>
              </a:rPr>
              <a:t>&amp; </a:t>
            </a:r>
            <a:r>
              <a:rPr lang="en-US" sz="1400" spc="-5" dirty="0" smtClean="0">
                <a:latin typeface="Century Gothic"/>
                <a:cs typeface="Century Gothic"/>
              </a:rPr>
              <a:t>United kingdom </a:t>
            </a:r>
            <a:r>
              <a:rPr lang="en-US" sz="1400" dirty="0" smtClean="0">
                <a:latin typeface="Century Gothic"/>
                <a:cs typeface="Century Gothic"/>
              </a:rPr>
              <a:t> </a:t>
            </a:r>
            <a:r>
              <a:rPr lang="en-US" sz="1400" spc="-5" dirty="0" smtClean="0">
                <a:latin typeface="Century Gothic"/>
                <a:cs typeface="Century Gothic"/>
              </a:rPr>
              <a:t>curriculum</a:t>
            </a:r>
            <a:r>
              <a:rPr lang="en-US" sz="1400" spc="5" dirty="0" smtClean="0">
                <a:latin typeface="Century Gothic"/>
                <a:cs typeface="Century Gothic"/>
              </a:rPr>
              <a:t> </a:t>
            </a:r>
            <a:r>
              <a:rPr lang="en-US" sz="1400" spc="-5" dirty="0" smtClean="0">
                <a:latin typeface="Century Gothic"/>
                <a:cs typeface="Century Gothic"/>
              </a:rPr>
              <a:t>delivered</a:t>
            </a:r>
            <a:r>
              <a:rPr lang="en-US" sz="1400" spc="-15" dirty="0" smtClean="0">
                <a:latin typeface="Century Gothic"/>
                <a:cs typeface="Century Gothic"/>
              </a:rPr>
              <a:t> </a:t>
            </a:r>
            <a:r>
              <a:rPr lang="en-US" sz="1400" spc="5" dirty="0" smtClean="0">
                <a:latin typeface="Century Gothic"/>
                <a:cs typeface="Century Gothic"/>
              </a:rPr>
              <a:t>in</a:t>
            </a:r>
            <a:r>
              <a:rPr lang="en-US" sz="1400" spc="-5" dirty="0" smtClean="0">
                <a:latin typeface="Century Gothic"/>
                <a:cs typeface="Century Gothic"/>
              </a:rPr>
              <a:t> </a:t>
            </a:r>
            <a:r>
              <a:rPr lang="en-US" sz="1400" dirty="0" smtClean="0">
                <a:latin typeface="Century Gothic"/>
                <a:cs typeface="Century Gothic"/>
              </a:rPr>
              <a:t>a</a:t>
            </a:r>
            <a:r>
              <a:rPr lang="en-US" sz="1400" spc="5" dirty="0" smtClean="0">
                <a:latin typeface="Century Gothic"/>
                <a:cs typeface="Century Gothic"/>
              </a:rPr>
              <a:t> </a:t>
            </a:r>
            <a:r>
              <a:rPr lang="en-US" sz="1400" spc="-5" dirty="0" smtClean="0">
                <a:latin typeface="Century Gothic"/>
                <a:cs typeface="Century Gothic"/>
              </a:rPr>
              <a:t>world-class learning</a:t>
            </a:r>
            <a:r>
              <a:rPr lang="en-US" sz="1400" spc="5" dirty="0" smtClean="0">
                <a:latin typeface="Century Gothic"/>
                <a:cs typeface="Century Gothic"/>
              </a:rPr>
              <a:t> </a:t>
            </a:r>
            <a:r>
              <a:rPr lang="en-US" sz="1400" spc="-5" dirty="0" smtClean="0">
                <a:latin typeface="Century Gothic"/>
                <a:cs typeface="Century Gothic"/>
              </a:rPr>
              <a:t>environment.</a:t>
            </a:r>
            <a:endParaRPr lang="en-US" sz="1400" dirty="0" smtClean="0">
              <a:latin typeface="Century Gothic"/>
              <a:cs typeface="Century Gothic"/>
            </a:endParaRPr>
          </a:p>
          <a:p>
            <a:pPr>
              <a:lnSpc>
                <a:spcPct val="100000"/>
              </a:lnSpc>
            </a:pPr>
            <a:endParaRPr lang="en-US" sz="1400" dirty="0" smtClean="0">
              <a:latin typeface="Century Gothic"/>
              <a:cs typeface="Century Gothic"/>
            </a:endParaRPr>
          </a:p>
          <a:p>
            <a:pPr marL="12700" marR="205740" algn="just">
              <a:lnSpc>
                <a:spcPct val="105500"/>
              </a:lnSpc>
              <a:spcBef>
                <a:spcPts val="5"/>
              </a:spcBef>
            </a:pPr>
            <a:r>
              <a:rPr lang="en-US" sz="1400" spc="-10" dirty="0" smtClean="0">
                <a:latin typeface="Century Gothic"/>
                <a:cs typeface="Century Gothic"/>
              </a:rPr>
              <a:t>We</a:t>
            </a:r>
            <a:r>
              <a:rPr lang="en-US" sz="1400" spc="-5" dirty="0" smtClean="0">
                <a:latin typeface="Century Gothic"/>
                <a:cs typeface="Century Gothic"/>
              </a:rPr>
              <a:t> </a:t>
            </a:r>
            <a:r>
              <a:rPr lang="en-US" sz="1400" dirty="0" smtClean="0">
                <a:latin typeface="Century Gothic"/>
                <a:cs typeface="Century Gothic"/>
              </a:rPr>
              <a:t>have</a:t>
            </a:r>
            <a:r>
              <a:rPr lang="en-US" sz="1400" spc="5" dirty="0" smtClean="0">
                <a:latin typeface="Century Gothic"/>
                <a:cs typeface="Century Gothic"/>
              </a:rPr>
              <a:t> </a:t>
            </a:r>
            <a:r>
              <a:rPr lang="en-US" sz="1400" spc="-5" dirty="0" smtClean="0">
                <a:latin typeface="Century Gothic"/>
                <a:cs typeface="Century Gothic"/>
              </a:rPr>
              <a:t>made</a:t>
            </a:r>
            <a:r>
              <a:rPr lang="en-US" sz="1400" dirty="0" smtClean="0">
                <a:latin typeface="Century Gothic"/>
                <a:cs typeface="Century Gothic"/>
              </a:rPr>
              <a:t> </a:t>
            </a:r>
            <a:r>
              <a:rPr lang="en-US" sz="1400" spc="-5" dirty="0" smtClean="0">
                <a:latin typeface="Century Gothic"/>
                <a:cs typeface="Century Gothic"/>
              </a:rPr>
              <a:t>available</a:t>
            </a:r>
            <a:r>
              <a:rPr lang="en-US" sz="1400" dirty="0" smtClean="0">
                <a:latin typeface="Century Gothic"/>
                <a:cs typeface="Century Gothic"/>
              </a:rPr>
              <a:t> </a:t>
            </a:r>
            <a:r>
              <a:rPr lang="en-US" sz="1400" spc="-5" dirty="0" smtClean="0">
                <a:latin typeface="Century Gothic"/>
                <a:cs typeface="Century Gothic"/>
              </a:rPr>
              <a:t>resources</a:t>
            </a:r>
            <a:r>
              <a:rPr lang="en-US" sz="1400" dirty="0" smtClean="0">
                <a:latin typeface="Century Gothic"/>
                <a:cs typeface="Century Gothic"/>
              </a:rPr>
              <a:t> </a:t>
            </a:r>
            <a:r>
              <a:rPr lang="en-US" sz="1400" spc="-5" dirty="0" smtClean="0">
                <a:latin typeface="Century Gothic"/>
                <a:cs typeface="Century Gothic"/>
              </a:rPr>
              <a:t>to</a:t>
            </a:r>
            <a:r>
              <a:rPr lang="en-US" sz="1400" dirty="0" smtClean="0">
                <a:latin typeface="Century Gothic"/>
                <a:cs typeface="Century Gothic"/>
              </a:rPr>
              <a:t> make</a:t>
            </a:r>
            <a:r>
              <a:rPr lang="en-US" sz="1400" spc="5" dirty="0" smtClean="0">
                <a:latin typeface="Century Gothic"/>
                <a:cs typeface="Century Gothic"/>
              </a:rPr>
              <a:t> </a:t>
            </a:r>
            <a:r>
              <a:rPr lang="en-US" sz="1400" spc="-5" dirty="0" smtClean="0">
                <a:latin typeface="Century Gothic"/>
                <a:cs typeface="Century Gothic"/>
              </a:rPr>
              <a:t>the</a:t>
            </a:r>
            <a:r>
              <a:rPr lang="en-US" sz="1400" dirty="0" smtClean="0">
                <a:latin typeface="Century Gothic"/>
                <a:cs typeface="Century Gothic"/>
              </a:rPr>
              <a:t> </a:t>
            </a:r>
            <a:r>
              <a:rPr lang="en-US" sz="1400" spc="-5" dirty="0" smtClean="0">
                <a:latin typeface="Century Gothic"/>
                <a:cs typeface="Century Gothic"/>
              </a:rPr>
              <a:t>learning </a:t>
            </a:r>
            <a:r>
              <a:rPr lang="en-US" sz="1400" dirty="0" smtClean="0">
                <a:latin typeface="Century Gothic"/>
                <a:cs typeface="Century Gothic"/>
              </a:rPr>
              <a:t> </a:t>
            </a:r>
            <a:r>
              <a:rPr lang="en-US" sz="1400" spc="-5" dirty="0" err="1" smtClean="0">
                <a:latin typeface="Century Gothic"/>
                <a:cs typeface="Century Gothic"/>
              </a:rPr>
              <a:t>experince</a:t>
            </a:r>
            <a:r>
              <a:rPr lang="en-US" sz="1400" spc="-20" dirty="0" smtClean="0">
                <a:latin typeface="Century Gothic"/>
                <a:cs typeface="Century Gothic"/>
              </a:rPr>
              <a:t> </a:t>
            </a:r>
            <a:r>
              <a:rPr lang="en-US" sz="1400" spc="-5" dirty="0" smtClean="0">
                <a:latin typeface="Century Gothic"/>
                <a:cs typeface="Century Gothic"/>
              </a:rPr>
              <a:t>as</a:t>
            </a:r>
            <a:r>
              <a:rPr lang="en-US" sz="1400" spc="-25" dirty="0" smtClean="0">
                <a:latin typeface="Century Gothic"/>
                <a:cs typeface="Century Gothic"/>
              </a:rPr>
              <a:t> </a:t>
            </a:r>
            <a:r>
              <a:rPr lang="en-US" sz="1400" spc="-5" dirty="0" err="1" smtClean="0">
                <a:latin typeface="Century Gothic"/>
                <a:cs typeface="Century Gothic"/>
              </a:rPr>
              <a:t>experiental</a:t>
            </a:r>
            <a:r>
              <a:rPr lang="en-US" sz="1400" spc="-5" dirty="0" smtClean="0">
                <a:latin typeface="Century Gothic"/>
                <a:cs typeface="Century Gothic"/>
              </a:rPr>
              <a:t> and</a:t>
            </a:r>
            <a:r>
              <a:rPr lang="en-US" sz="1400" spc="-25" dirty="0" smtClean="0">
                <a:latin typeface="Century Gothic"/>
                <a:cs typeface="Century Gothic"/>
              </a:rPr>
              <a:t> </a:t>
            </a:r>
            <a:r>
              <a:rPr lang="en-US" sz="1400" spc="-5" dirty="0" smtClean="0">
                <a:latin typeface="Century Gothic"/>
                <a:cs typeface="Century Gothic"/>
              </a:rPr>
              <a:t>pleasurable</a:t>
            </a:r>
            <a:r>
              <a:rPr lang="en-US" sz="1400" spc="-20" dirty="0" smtClean="0">
                <a:latin typeface="Century Gothic"/>
                <a:cs typeface="Century Gothic"/>
              </a:rPr>
              <a:t> </a:t>
            </a:r>
            <a:r>
              <a:rPr lang="en-US" sz="1400" spc="-5" dirty="0" smtClean="0">
                <a:latin typeface="Century Gothic"/>
                <a:cs typeface="Century Gothic"/>
              </a:rPr>
              <a:t>as</a:t>
            </a:r>
            <a:r>
              <a:rPr lang="en-US" sz="1400" spc="-25" dirty="0" smtClean="0">
                <a:latin typeface="Century Gothic"/>
                <a:cs typeface="Century Gothic"/>
              </a:rPr>
              <a:t> </a:t>
            </a:r>
            <a:r>
              <a:rPr lang="en-US" sz="1400" dirty="0" smtClean="0">
                <a:latin typeface="Century Gothic"/>
                <a:cs typeface="Century Gothic"/>
              </a:rPr>
              <a:t>possible</a:t>
            </a:r>
            <a:r>
              <a:rPr lang="en-US" sz="1400" spc="-35" dirty="0" smtClean="0">
                <a:latin typeface="Century Gothic"/>
                <a:cs typeface="Century Gothic"/>
              </a:rPr>
              <a:t> </a:t>
            </a:r>
            <a:r>
              <a:rPr lang="en-US" sz="1400" dirty="0" smtClean="0">
                <a:latin typeface="Century Gothic"/>
                <a:cs typeface="Century Gothic"/>
              </a:rPr>
              <a:t>such</a:t>
            </a:r>
            <a:r>
              <a:rPr lang="en-US" sz="1400" spc="-20" dirty="0" smtClean="0">
                <a:latin typeface="Century Gothic"/>
                <a:cs typeface="Century Gothic"/>
              </a:rPr>
              <a:t> </a:t>
            </a:r>
            <a:r>
              <a:rPr lang="en-US" sz="1400" spc="-5" dirty="0" smtClean="0">
                <a:latin typeface="Century Gothic"/>
                <a:cs typeface="Century Gothic"/>
              </a:rPr>
              <a:t>as</a:t>
            </a:r>
            <a:r>
              <a:rPr lang="en-US" sz="1400" spc="-15" dirty="0" smtClean="0">
                <a:latin typeface="Century Gothic"/>
                <a:cs typeface="Century Gothic"/>
              </a:rPr>
              <a:t> </a:t>
            </a:r>
            <a:r>
              <a:rPr lang="en-US" sz="1400" spc="-5" dirty="0" smtClean="0">
                <a:latin typeface="Century Gothic"/>
                <a:cs typeface="Century Gothic"/>
              </a:rPr>
              <a:t>an </a:t>
            </a:r>
            <a:r>
              <a:rPr lang="en-US" sz="1400" spc="-375" dirty="0" smtClean="0">
                <a:latin typeface="Century Gothic"/>
                <a:cs typeface="Century Gothic"/>
              </a:rPr>
              <a:t> </a:t>
            </a:r>
            <a:r>
              <a:rPr lang="en-US" sz="1400" dirty="0" smtClean="0">
                <a:latin typeface="Century Gothic"/>
                <a:cs typeface="Century Gothic"/>
              </a:rPr>
              <a:t>up </a:t>
            </a:r>
            <a:r>
              <a:rPr lang="en-US" sz="1400" spc="-5" dirty="0" smtClean="0">
                <a:latin typeface="Century Gothic"/>
                <a:cs typeface="Century Gothic"/>
              </a:rPr>
              <a:t>to date Library, </a:t>
            </a:r>
            <a:r>
              <a:rPr lang="en-US" sz="1400" dirty="0" smtClean="0">
                <a:latin typeface="Century Gothic"/>
                <a:cs typeface="Century Gothic"/>
              </a:rPr>
              <a:t>computer, Arts &amp; </a:t>
            </a:r>
            <a:r>
              <a:rPr lang="en-US" sz="1400" spc="-5" dirty="0" smtClean="0">
                <a:latin typeface="Century Gothic"/>
                <a:cs typeface="Century Gothic"/>
              </a:rPr>
              <a:t>Science lab, </a:t>
            </a:r>
            <a:r>
              <a:rPr lang="en-US" sz="1400" dirty="0" smtClean="0">
                <a:latin typeface="Century Gothic"/>
                <a:cs typeface="Century Gothic"/>
              </a:rPr>
              <a:t>music </a:t>
            </a:r>
            <a:r>
              <a:rPr lang="en-US" sz="1400" spc="-5" dirty="0" smtClean="0">
                <a:latin typeface="Century Gothic"/>
                <a:cs typeface="Century Gothic"/>
              </a:rPr>
              <a:t>room, </a:t>
            </a:r>
            <a:r>
              <a:rPr lang="en-US" sz="1400" dirty="0" smtClean="0">
                <a:latin typeface="Century Gothic"/>
                <a:cs typeface="Century Gothic"/>
              </a:rPr>
              <a:t> </a:t>
            </a:r>
            <a:r>
              <a:rPr lang="en-US" sz="1400" spc="-5" dirty="0" smtClean="0">
                <a:latin typeface="Century Gothic"/>
                <a:cs typeface="Century Gothic"/>
              </a:rPr>
              <a:t>play</a:t>
            </a:r>
            <a:r>
              <a:rPr lang="en-US" sz="1400" spc="90" dirty="0" smtClean="0">
                <a:latin typeface="Century Gothic"/>
                <a:cs typeface="Century Gothic"/>
              </a:rPr>
              <a:t> </a:t>
            </a:r>
            <a:r>
              <a:rPr lang="en-US" sz="1400" spc="-5" dirty="0" smtClean="0">
                <a:latin typeface="Century Gothic"/>
                <a:cs typeface="Century Gothic"/>
              </a:rPr>
              <a:t>ground</a:t>
            </a:r>
            <a:r>
              <a:rPr lang="en-US" sz="1400" spc="90" dirty="0" smtClean="0">
                <a:latin typeface="Century Gothic"/>
                <a:cs typeface="Century Gothic"/>
              </a:rPr>
              <a:t> </a:t>
            </a:r>
            <a:r>
              <a:rPr lang="en-US" sz="1400" spc="-5" dirty="0" smtClean="0">
                <a:latin typeface="Century Gothic"/>
                <a:cs typeface="Century Gothic"/>
              </a:rPr>
              <a:t>and</a:t>
            </a:r>
            <a:r>
              <a:rPr lang="en-US" sz="1400" spc="85" dirty="0" smtClean="0">
                <a:latin typeface="Century Gothic"/>
                <a:cs typeface="Century Gothic"/>
              </a:rPr>
              <a:t> </a:t>
            </a:r>
            <a:r>
              <a:rPr lang="en-US" sz="1400" dirty="0" smtClean="0">
                <a:latin typeface="Century Gothic"/>
                <a:cs typeface="Century Gothic"/>
              </a:rPr>
              <a:t>pool.</a:t>
            </a:r>
            <a:r>
              <a:rPr lang="en-US" sz="1400" spc="75" dirty="0" smtClean="0">
                <a:latin typeface="Century Gothic"/>
                <a:cs typeface="Century Gothic"/>
              </a:rPr>
              <a:t> </a:t>
            </a:r>
            <a:r>
              <a:rPr lang="en-US" sz="1400" spc="-10" dirty="0" smtClean="0">
                <a:latin typeface="Century Gothic"/>
                <a:cs typeface="Century Gothic"/>
              </a:rPr>
              <a:t>We</a:t>
            </a:r>
            <a:r>
              <a:rPr lang="en-US" sz="1400" spc="100" dirty="0" smtClean="0">
                <a:latin typeface="Century Gothic"/>
                <a:cs typeface="Century Gothic"/>
              </a:rPr>
              <a:t> </a:t>
            </a:r>
            <a:r>
              <a:rPr lang="en-US" sz="1400" spc="-5" dirty="0" smtClean="0">
                <a:latin typeface="Century Gothic"/>
                <a:cs typeface="Century Gothic"/>
              </a:rPr>
              <a:t>spare</a:t>
            </a:r>
            <a:r>
              <a:rPr lang="en-US" sz="1400" spc="95" dirty="0" smtClean="0">
                <a:latin typeface="Century Gothic"/>
                <a:cs typeface="Century Gothic"/>
              </a:rPr>
              <a:t> </a:t>
            </a:r>
            <a:r>
              <a:rPr lang="en-US" sz="1400" dirty="0" smtClean="0">
                <a:latin typeface="Century Gothic"/>
                <a:cs typeface="Century Gothic"/>
              </a:rPr>
              <a:t>no</a:t>
            </a:r>
            <a:r>
              <a:rPr lang="en-US" sz="1400" spc="90" dirty="0" smtClean="0">
                <a:latin typeface="Century Gothic"/>
                <a:cs typeface="Century Gothic"/>
              </a:rPr>
              <a:t> </a:t>
            </a:r>
            <a:r>
              <a:rPr lang="en-US" sz="1400" dirty="0" smtClean="0">
                <a:latin typeface="Century Gothic"/>
                <a:cs typeface="Century Gothic"/>
              </a:rPr>
              <a:t>cost</a:t>
            </a:r>
            <a:r>
              <a:rPr lang="en-US" sz="1400" spc="85" dirty="0" smtClean="0">
                <a:latin typeface="Century Gothic"/>
                <a:cs typeface="Century Gothic"/>
              </a:rPr>
              <a:t> </a:t>
            </a:r>
            <a:r>
              <a:rPr lang="en-US" sz="1400" spc="-5" dirty="0" smtClean="0">
                <a:latin typeface="Century Gothic"/>
                <a:cs typeface="Century Gothic"/>
              </a:rPr>
              <a:t>to</a:t>
            </a:r>
            <a:r>
              <a:rPr lang="en-US" sz="1400" spc="90" dirty="0" smtClean="0">
                <a:latin typeface="Century Gothic"/>
                <a:cs typeface="Century Gothic"/>
              </a:rPr>
              <a:t> </a:t>
            </a:r>
            <a:r>
              <a:rPr lang="en-US" sz="1400" spc="-5" dirty="0" smtClean="0">
                <a:latin typeface="Century Gothic"/>
                <a:cs typeface="Century Gothic"/>
              </a:rPr>
              <a:t>maintain</a:t>
            </a:r>
            <a:r>
              <a:rPr lang="en-US" sz="1400" spc="90" dirty="0" smtClean="0">
                <a:latin typeface="Century Gothic"/>
                <a:cs typeface="Century Gothic"/>
              </a:rPr>
              <a:t> </a:t>
            </a:r>
            <a:r>
              <a:rPr lang="en-US" sz="1400" dirty="0" smtClean="0">
                <a:latin typeface="Century Gothic"/>
                <a:cs typeface="Century Gothic"/>
              </a:rPr>
              <a:t>a</a:t>
            </a:r>
            <a:r>
              <a:rPr lang="en-US" sz="1400" spc="90" dirty="0" smtClean="0">
                <a:latin typeface="Century Gothic"/>
                <a:cs typeface="Century Gothic"/>
              </a:rPr>
              <a:t> </a:t>
            </a:r>
            <a:r>
              <a:rPr lang="en-US" sz="1400" spc="-5" dirty="0" smtClean="0">
                <a:latin typeface="Century Gothic"/>
                <a:cs typeface="Century Gothic"/>
              </a:rPr>
              <a:t>decent.</a:t>
            </a:r>
            <a:endParaRPr lang="en-US" sz="1400" dirty="0">
              <a:latin typeface="Century Gothic"/>
              <a:cs typeface="Century Gothic"/>
            </a:endParaRPr>
          </a:p>
        </p:txBody>
      </p:sp>
    </p:spTree>
    <p:extLst>
      <p:ext uri="{BB962C8B-B14F-4D97-AF65-F5344CB8AC3E}">
        <p14:creationId xmlns:p14="http://schemas.microsoft.com/office/powerpoint/2010/main" val="2753950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620000" cy="3688189"/>
          </a:xfrm>
          <a:prstGeom prst="rect">
            <a:avLst/>
          </a:prstGeom>
        </p:spPr>
        <p:txBody>
          <a:bodyPr wrap="square">
            <a:spAutoFit/>
          </a:bodyPr>
          <a:lstStyle/>
          <a:p>
            <a:pPr marL="12700" marR="6350" algn="just">
              <a:lnSpc>
                <a:spcPct val="105700"/>
              </a:lnSpc>
              <a:spcBef>
                <a:spcPts val="100"/>
              </a:spcBef>
            </a:pPr>
            <a:r>
              <a:rPr lang="en-US" sz="1400" dirty="0" smtClean="0">
                <a:latin typeface="Century Gothic"/>
                <a:cs typeface="Century Gothic"/>
              </a:rPr>
              <a:t>teacher</a:t>
            </a:r>
            <a:r>
              <a:rPr lang="en-US" sz="1400" spc="-70" dirty="0" smtClean="0">
                <a:latin typeface="Century Gothic"/>
                <a:cs typeface="Century Gothic"/>
              </a:rPr>
              <a:t> </a:t>
            </a:r>
            <a:r>
              <a:rPr lang="en-US" sz="1400" spc="-5" dirty="0" smtClean="0">
                <a:latin typeface="Century Gothic"/>
                <a:cs typeface="Century Gothic"/>
              </a:rPr>
              <a:t>to</a:t>
            </a:r>
            <a:r>
              <a:rPr lang="en-US" sz="1400" spc="-65" dirty="0" smtClean="0">
                <a:latin typeface="Century Gothic"/>
                <a:cs typeface="Century Gothic"/>
              </a:rPr>
              <a:t> </a:t>
            </a:r>
            <a:r>
              <a:rPr lang="en-US" sz="1400" spc="-5" dirty="0" smtClean="0">
                <a:latin typeface="Century Gothic"/>
                <a:cs typeface="Century Gothic"/>
              </a:rPr>
              <a:t>pupil</a:t>
            </a:r>
            <a:r>
              <a:rPr lang="en-US" sz="1400" spc="-55" dirty="0" smtClean="0">
                <a:latin typeface="Century Gothic"/>
                <a:cs typeface="Century Gothic"/>
              </a:rPr>
              <a:t> </a:t>
            </a:r>
            <a:r>
              <a:rPr lang="en-US" sz="1400" spc="-5" dirty="0" smtClean="0">
                <a:latin typeface="Century Gothic"/>
                <a:cs typeface="Century Gothic"/>
              </a:rPr>
              <a:t>ratio</a:t>
            </a:r>
            <a:r>
              <a:rPr lang="en-US" sz="1400" spc="-65" dirty="0" smtClean="0">
                <a:latin typeface="Century Gothic"/>
                <a:cs typeface="Century Gothic"/>
              </a:rPr>
              <a:t> </a:t>
            </a:r>
            <a:r>
              <a:rPr lang="en-US" sz="1400" spc="-5" dirty="0" smtClean="0">
                <a:latin typeface="Century Gothic"/>
                <a:cs typeface="Century Gothic"/>
              </a:rPr>
              <a:t>thereby</a:t>
            </a:r>
            <a:r>
              <a:rPr lang="en-US" sz="1400" spc="-65" dirty="0" smtClean="0">
                <a:latin typeface="Century Gothic"/>
                <a:cs typeface="Century Gothic"/>
              </a:rPr>
              <a:t> </a:t>
            </a:r>
            <a:r>
              <a:rPr lang="en-US" sz="1400" spc="-5" dirty="0" smtClean="0">
                <a:latin typeface="Century Gothic"/>
                <a:cs typeface="Century Gothic"/>
              </a:rPr>
              <a:t>ensuring</a:t>
            </a:r>
            <a:r>
              <a:rPr lang="en-US" sz="1400" spc="-55" dirty="0" smtClean="0">
                <a:latin typeface="Century Gothic"/>
                <a:cs typeface="Century Gothic"/>
              </a:rPr>
              <a:t> </a:t>
            </a:r>
            <a:r>
              <a:rPr lang="en-US" sz="1400" spc="-5" dirty="0" smtClean="0">
                <a:latin typeface="Century Gothic"/>
                <a:cs typeface="Century Gothic"/>
              </a:rPr>
              <a:t>every</a:t>
            </a:r>
            <a:r>
              <a:rPr lang="en-US" sz="1400" spc="-75" dirty="0" smtClean="0">
                <a:latin typeface="Century Gothic"/>
                <a:cs typeface="Century Gothic"/>
              </a:rPr>
              <a:t> </a:t>
            </a:r>
            <a:r>
              <a:rPr lang="en-US" sz="1400" dirty="0" smtClean="0">
                <a:latin typeface="Century Gothic"/>
                <a:cs typeface="Century Gothic"/>
              </a:rPr>
              <a:t>child</a:t>
            </a:r>
            <a:r>
              <a:rPr lang="en-US" sz="1400" spc="-65" dirty="0" smtClean="0">
                <a:latin typeface="Century Gothic"/>
                <a:cs typeface="Century Gothic"/>
              </a:rPr>
              <a:t> </a:t>
            </a:r>
            <a:r>
              <a:rPr lang="en-US" sz="1400" spc="-5" dirty="0" smtClean="0">
                <a:latin typeface="Century Gothic"/>
                <a:cs typeface="Century Gothic"/>
              </a:rPr>
              <a:t>has</a:t>
            </a:r>
            <a:r>
              <a:rPr lang="en-US" sz="1400" spc="-65" dirty="0" smtClean="0">
                <a:latin typeface="Century Gothic"/>
                <a:cs typeface="Century Gothic"/>
              </a:rPr>
              <a:t> </a:t>
            </a:r>
            <a:r>
              <a:rPr lang="en-US" sz="1400" spc="-5" dirty="0" smtClean="0">
                <a:latin typeface="Century Gothic"/>
                <a:cs typeface="Century Gothic"/>
              </a:rPr>
              <a:t>adequate </a:t>
            </a:r>
            <a:r>
              <a:rPr lang="en-US" sz="1400" spc="-380" dirty="0" smtClean="0">
                <a:latin typeface="Century Gothic"/>
                <a:cs typeface="Century Gothic"/>
              </a:rPr>
              <a:t> </a:t>
            </a:r>
            <a:r>
              <a:rPr lang="en-US" sz="1400" spc="-5" dirty="0" smtClean="0">
                <a:latin typeface="Century Gothic"/>
                <a:cs typeface="Century Gothic"/>
              </a:rPr>
              <a:t>attention.</a:t>
            </a:r>
            <a:endParaRPr lang="en-US" sz="1400" dirty="0" smtClean="0">
              <a:latin typeface="Century Gothic"/>
              <a:cs typeface="Century Gothic"/>
            </a:endParaRPr>
          </a:p>
          <a:p>
            <a:pPr marL="12700" marR="8255" algn="just">
              <a:lnSpc>
                <a:spcPct val="105400"/>
              </a:lnSpc>
              <a:spcBef>
                <a:spcPts val="5"/>
              </a:spcBef>
            </a:pPr>
            <a:r>
              <a:rPr lang="en-US" sz="1400" spc="-5" dirty="0" smtClean="0">
                <a:latin typeface="Century Gothic"/>
                <a:cs typeface="Century Gothic"/>
              </a:rPr>
              <a:t>Our </a:t>
            </a:r>
            <a:r>
              <a:rPr lang="en-US" sz="1400" dirty="0" err="1" smtClean="0">
                <a:latin typeface="Century Gothic"/>
                <a:cs typeface="Century Gothic"/>
              </a:rPr>
              <a:t>enviroment</a:t>
            </a:r>
            <a:r>
              <a:rPr lang="en-US" sz="1400" dirty="0" smtClean="0">
                <a:latin typeface="Century Gothic"/>
                <a:cs typeface="Century Gothic"/>
              </a:rPr>
              <a:t> creates a </a:t>
            </a:r>
            <a:r>
              <a:rPr lang="en-US" sz="1400" spc="-5" dirty="0" smtClean="0">
                <a:latin typeface="Century Gothic"/>
                <a:cs typeface="Century Gothic"/>
              </a:rPr>
              <a:t>balance </a:t>
            </a:r>
            <a:r>
              <a:rPr lang="en-US" sz="1400" dirty="0" smtClean="0">
                <a:latin typeface="Century Gothic"/>
                <a:cs typeface="Century Gothic"/>
              </a:rPr>
              <a:t>for </a:t>
            </a:r>
            <a:r>
              <a:rPr lang="en-US" sz="1400" spc="-5" dirty="0" smtClean="0">
                <a:latin typeface="Century Gothic"/>
                <a:cs typeface="Century Gothic"/>
              </a:rPr>
              <a:t>the children, </a:t>
            </a:r>
            <a:r>
              <a:rPr lang="en-US" sz="1400" spc="-5" dirty="0" err="1" smtClean="0">
                <a:latin typeface="Century Gothic"/>
                <a:cs typeface="Century Gothic"/>
              </a:rPr>
              <a:t>beyound</a:t>
            </a:r>
            <a:r>
              <a:rPr lang="en-US" sz="1400" spc="-5" dirty="0" smtClean="0">
                <a:latin typeface="Century Gothic"/>
                <a:cs typeface="Century Gothic"/>
              </a:rPr>
              <a:t> </a:t>
            </a:r>
            <a:r>
              <a:rPr lang="en-US" sz="1400" dirty="0" smtClean="0">
                <a:latin typeface="Century Gothic"/>
                <a:cs typeface="Century Gothic"/>
              </a:rPr>
              <a:t> </a:t>
            </a:r>
            <a:r>
              <a:rPr lang="en-US" sz="1400" spc="-5" dirty="0" smtClean="0">
                <a:latin typeface="Century Gothic"/>
                <a:cs typeface="Century Gothic"/>
              </a:rPr>
              <a:t>academics </a:t>
            </a:r>
            <a:r>
              <a:rPr lang="en-US" sz="1400" spc="5" dirty="0" smtClean="0">
                <a:latin typeface="Century Gothic"/>
                <a:cs typeface="Century Gothic"/>
              </a:rPr>
              <a:t>we </a:t>
            </a:r>
            <a:r>
              <a:rPr lang="en-US" sz="1400" spc="-5" dirty="0" smtClean="0">
                <a:latin typeface="Century Gothic"/>
                <a:cs typeface="Century Gothic"/>
              </a:rPr>
              <a:t>ensure </a:t>
            </a:r>
            <a:r>
              <a:rPr lang="en-US" sz="1400" dirty="0" smtClean="0">
                <a:latin typeface="Century Gothic"/>
                <a:cs typeface="Century Gothic"/>
              </a:rPr>
              <a:t>the children </a:t>
            </a:r>
            <a:r>
              <a:rPr lang="en-US" sz="1400" spc="5" dirty="0" smtClean="0">
                <a:latin typeface="Century Gothic"/>
                <a:cs typeface="Century Gothic"/>
              </a:rPr>
              <a:t>learn </a:t>
            </a:r>
            <a:r>
              <a:rPr lang="en-US" sz="1400" dirty="0" smtClean="0">
                <a:latin typeface="Century Gothic"/>
                <a:cs typeface="Century Gothic"/>
              </a:rPr>
              <a:t>valuable life skills </a:t>
            </a:r>
            <a:r>
              <a:rPr lang="en-US" sz="1400" spc="-5" dirty="0" smtClean="0">
                <a:latin typeface="Century Gothic"/>
                <a:cs typeface="Century Gothic"/>
              </a:rPr>
              <a:t>and </a:t>
            </a:r>
            <a:r>
              <a:rPr lang="en-US" sz="1400" dirty="0" smtClean="0">
                <a:latin typeface="Century Gothic"/>
                <a:cs typeface="Century Gothic"/>
              </a:rPr>
              <a:t> </a:t>
            </a:r>
            <a:r>
              <a:rPr lang="en-US" sz="1400" spc="-5" dirty="0" smtClean="0">
                <a:latin typeface="Century Gothic"/>
                <a:cs typeface="Century Gothic"/>
              </a:rPr>
              <a:t>are</a:t>
            </a:r>
            <a:r>
              <a:rPr lang="en-US" sz="1400" spc="-10" dirty="0" smtClean="0">
                <a:latin typeface="Century Gothic"/>
                <a:cs typeface="Century Gothic"/>
              </a:rPr>
              <a:t> </a:t>
            </a:r>
            <a:r>
              <a:rPr lang="en-US" sz="1400" spc="-5" dirty="0" smtClean="0">
                <a:latin typeface="Century Gothic"/>
                <a:cs typeface="Century Gothic"/>
              </a:rPr>
              <a:t>happy</a:t>
            </a:r>
            <a:r>
              <a:rPr lang="en-US" sz="1400" dirty="0" smtClean="0">
                <a:latin typeface="Century Gothic"/>
                <a:cs typeface="Century Gothic"/>
              </a:rPr>
              <a:t> </a:t>
            </a:r>
            <a:r>
              <a:rPr lang="en-US" sz="1400" spc="-5" dirty="0" smtClean="0">
                <a:latin typeface="Century Gothic"/>
                <a:cs typeface="Century Gothic"/>
              </a:rPr>
              <a:t>and</a:t>
            </a:r>
            <a:r>
              <a:rPr lang="en-US" sz="1400" spc="-10" dirty="0" smtClean="0">
                <a:latin typeface="Century Gothic"/>
                <a:cs typeface="Century Gothic"/>
              </a:rPr>
              <a:t> </a:t>
            </a:r>
            <a:r>
              <a:rPr lang="en-US" sz="1400" spc="-5" dirty="0" smtClean="0">
                <a:latin typeface="Century Gothic"/>
                <a:cs typeface="Century Gothic"/>
              </a:rPr>
              <a:t>trained</a:t>
            </a:r>
            <a:r>
              <a:rPr lang="en-US" sz="1400" spc="-10" dirty="0" smtClean="0">
                <a:latin typeface="Century Gothic"/>
                <a:cs typeface="Century Gothic"/>
              </a:rPr>
              <a:t> </a:t>
            </a:r>
            <a:r>
              <a:rPr lang="en-US" sz="1400" spc="-5" dirty="0" smtClean="0">
                <a:latin typeface="Century Gothic"/>
                <a:cs typeface="Century Gothic"/>
              </a:rPr>
              <a:t>to</a:t>
            </a:r>
            <a:r>
              <a:rPr lang="en-US" sz="1400" spc="5" dirty="0" smtClean="0">
                <a:latin typeface="Century Gothic"/>
                <a:cs typeface="Century Gothic"/>
              </a:rPr>
              <a:t> </a:t>
            </a:r>
            <a:r>
              <a:rPr lang="en-US" sz="1400" dirty="0" smtClean="0">
                <a:latin typeface="Century Gothic"/>
                <a:cs typeface="Century Gothic"/>
              </a:rPr>
              <a:t>have</a:t>
            </a:r>
            <a:r>
              <a:rPr lang="en-US" sz="1400" spc="-5" dirty="0" smtClean="0">
                <a:latin typeface="Century Gothic"/>
                <a:cs typeface="Century Gothic"/>
              </a:rPr>
              <a:t> respect</a:t>
            </a:r>
            <a:r>
              <a:rPr lang="en-US" sz="1400" spc="-15" dirty="0" smtClean="0">
                <a:latin typeface="Century Gothic"/>
                <a:cs typeface="Century Gothic"/>
              </a:rPr>
              <a:t> </a:t>
            </a:r>
            <a:r>
              <a:rPr lang="en-US" sz="1400" dirty="0" smtClean="0">
                <a:latin typeface="Century Gothic"/>
                <a:cs typeface="Century Gothic"/>
              </a:rPr>
              <a:t>for</a:t>
            </a:r>
            <a:r>
              <a:rPr lang="en-US" sz="1400" spc="-10" dirty="0" smtClean="0">
                <a:latin typeface="Century Gothic"/>
                <a:cs typeface="Century Gothic"/>
              </a:rPr>
              <a:t> </a:t>
            </a:r>
            <a:r>
              <a:rPr lang="en-US" sz="1400" spc="-5" dirty="0" smtClean="0">
                <a:latin typeface="Century Gothic"/>
                <a:cs typeface="Century Gothic"/>
              </a:rPr>
              <a:t>the</a:t>
            </a:r>
            <a:r>
              <a:rPr lang="en-US" sz="1400" spc="-15" dirty="0" smtClean="0">
                <a:latin typeface="Century Gothic"/>
                <a:cs typeface="Century Gothic"/>
              </a:rPr>
              <a:t> </a:t>
            </a:r>
            <a:r>
              <a:rPr lang="en-US" sz="1400" dirty="0" smtClean="0">
                <a:latin typeface="Century Gothic"/>
                <a:cs typeface="Century Gothic"/>
              </a:rPr>
              <a:t>individual.</a:t>
            </a:r>
          </a:p>
          <a:p>
            <a:pPr>
              <a:lnSpc>
                <a:spcPct val="100000"/>
              </a:lnSpc>
              <a:spcBef>
                <a:spcPts val="60"/>
              </a:spcBef>
            </a:pPr>
            <a:endParaRPr lang="en-US" sz="1400" dirty="0" smtClean="0">
              <a:latin typeface="Century Gothic"/>
              <a:cs typeface="Century Gothic"/>
            </a:endParaRPr>
          </a:p>
          <a:p>
            <a:pPr marL="12700" marR="5080" algn="just">
              <a:lnSpc>
                <a:spcPct val="105600"/>
              </a:lnSpc>
            </a:pPr>
            <a:r>
              <a:rPr lang="en-US" sz="1400" spc="-5" dirty="0" err="1" smtClean="0">
                <a:latin typeface="Century Gothic"/>
                <a:cs typeface="Century Gothic"/>
              </a:rPr>
              <a:t>Whiteoak</a:t>
            </a:r>
            <a:r>
              <a:rPr lang="en-US" sz="1400" spc="-5" dirty="0" smtClean="0">
                <a:latin typeface="Century Gothic"/>
                <a:cs typeface="Century Gothic"/>
              </a:rPr>
              <a:t> runs </a:t>
            </a:r>
            <a:r>
              <a:rPr lang="en-US" sz="1400" dirty="0" smtClean="0">
                <a:latin typeface="Century Gothic"/>
                <a:cs typeface="Century Gothic"/>
              </a:rPr>
              <a:t>a </a:t>
            </a:r>
            <a:r>
              <a:rPr lang="en-US" sz="1400" spc="-5" dirty="0" smtClean="0">
                <a:latin typeface="Century Gothic"/>
                <a:cs typeface="Century Gothic"/>
              </a:rPr>
              <a:t>program </a:t>
            </a:r>
            <a:r>
              <a:rPr lang="en-US" sz="1400" spc="5" dirty="0" smtClean="0">
                <a:latin typeface="Century Gothic"/>
                <a:cs typeface="Century Gothic"/>
              </a:rPr>
              <a:t>we </a:t>
            </a:r>
            <a:r>
              <a:rPr lang="en-US" sz="1400" spc="-5" dirty="0" smtClean="0">
                <a:latin typeface="Century Gothic"/>
                <a:cs typeface="Century Gothic"/>
              </a:rPr>
              <a:t>call ‘</a:t>
            </a:r>
            <a:r>
              <a:rPr lang="en-US" sz="1400" b="1" spc="-5" dirty="0" smtClean="0">
                <a:latin typeface="Century Gothic"/>
                <a:cs typeface="Century Gothic"/>
              </a:rPr>
              <a:t>Lead Path Program’ </a:t>
            </a:r>
            <a:r>
              <a:rPr lang="en-US" sz="1400" dirty="0" smtClean="0">
                <a:latin typeface="Century Gothic"/>
                <a:cs typeface="Century Gothic"/>
              </a:rPr>
              <a:t>through </a:t>
            </a:r>
            <a:r>
              <a:rPr lang="en-US" sz="1400" spc="5" dirty="0" smtClean="0">
                <a:latin typeface="Century Gothic"/>
                <a:cs typeface="Century Gothic"/>
              </a:rPr>
              <a:t> </a:t>
            </a:r>
            <a:r>
              <a:rPr lang="en-US" sz="1400" dirty="0" smtClean="0">
                <a:latin typeface="Century Gothic"/>
                <a:cs typeface="Century Gothic"/>
              </a:rPr>
              <a:t>this </a:t>
            </a:r>
            <a:r>
              <a:rPr lang="en-US" sz="1400" spc="-5" dirty="0" err="1" smtClean="0">
                <a:latin typeface="Century Gothic"/>
                <a:cs typeface="Century Gothic"/>
              </a:rPr>
              <a:t>programme</a:t>
            </a:r>
            <a:r>
              <a:rPr lang="en-US" sz="1400" spc="-5" dirty="0" smtClean="0">
                <a:latin typeface="Century Gothic"/>
                <a:cs typeface="Century Gothic"/>
              </a:rPr>
              <a:t> </a:t>
            </a:r>
            <a:r>
              <a:rPr lang="en-US" sz="1400" dirty="0" smtClean="0">
                <a:latin typeface="Century Gothic"/>
                <a:cs typeface="Century Gothic"/>
              </a:rPr>
              <a:t>we have </a:t>
            </a:r>
            <a:r>
              <a:rPr lang="en-US" sz="1400" spc="-5" dirty="0" smtClean="0">
                <a:latin typeface="Century Gothic"/>
                <a:cs typeface="Century Gothic"/>
              </a:rPr>
              <a:t>entered partnerships </a:t>
            </a:r>
            <a:r>
              <a:rPr lang="en-US" sz="1400" dirty="0" smtClean="0">
                <a:latin typeface="Century Gothic"/>
                <a:cs typeface="Century Gothic"/>
              </a:rPr>
              <a:t>with </a:t>
            </a:r>
            <a:r>
              <a:rPr lang="en-US" sz="1400" spc="-5" dirty="0" smtClean="0">
                <a:latin typeface="Century Gothic"/>
                <a:cs typeface="Century Gothic"/>
              </a:rPr>
              <a:t>institutions </a:t>
            </a:r>
            <a:r>
              <a:rPr lang="en-US" sz="1400" spc="5" dirty="0" smtClean="0">
                <a:latin typeface="Century Gothic"/>
                <a:cs typeface="Century Gothic"/>
              </a:rPr>
              <a:t>in </a:t>
            </a:r>
            <a:r>
              <a:rPr lang="en-US" sz="1400" spc="-375" dirty="0" smtClean="0">
                <a:latin typeface="Century Gothic"/>
                <a:cs typeface="Century Gothic"/>
              </a:rPr>
              <a:t> </a:t>
            </a:r>
            <a:r>
              <a:rPr lang="en-US" sz="1400" spc="-5" dirty="0" smtClean="0">
                <a:latin typeface="Century Gothic"/>
                <a:cs typeface="Century Gothic"/>
              </a:rPr>
              <a:t>the</a:t>
            </a:r>
            <a:r>
              <a:rPr lang="en-US" sz="1400" dirty="0" smtClean="0">
                <a:latin typeface="Century Gothic"/>
                <a:cs typeface="Century Gothic"/>
              </a:rPr>
              <a:t> </a:t>
            </a:r>
            <a:r>
              <a:rPr lang="en-US" sz="1400" spc="-5" dirty="0" smtClean="0">
                <a:latin typeface="Century Gothic"/>
                <a:cs typeface="Century Gothic"/>
              </a:rPr>
              <a:t>United</a:t>
            </a:r>
            <a:r>
              <a:rPr lang="en-US" sz="1400" dirty="0" smtClean="0">
                <a:latin typeface="Century Gothic"/>
                <a:cs typeface="Century Gothic"/>
              </a:rPr>
              <a:t> </a:t>
            </a:r>
            <a:r>
              <a:rPr lang="en-US" sz="1400" spc="-5" dirty="0" smtClean="0">
                <a:latin typeface="Century Gothic"/>
                <a:cs typeface="Century Gothic"/>
              </a:rPr>
              <a:t>Kingdom</a:t>
            </a:r>
            <a:r>
              <a:rPr lang="en-US" sz="1400" dirty="0" smtClean="0">
                <a:latin typeface="Century Gothic"/>
                <a:cs typeface="Century Gothic"/>
              </a:rPr>
              <a:t> </a:t>
            </a:r>
            <a:r>
              <a:rPr lang="en-US" sz="1400" spc="-5" dirty="0" smtClean="0">
                <a:latin typeface="Century Gothic"/>
                <a:cs typeface="Century Gothic"/>
              </a:rPr>
              <a:t>to</a:t>
            </a:r>
            <a:r>
              <a:rPr lang="en-US" sz="1400" dirty="0" smtClean="0">
                <a:latin typeface="Century Gothic"/>
                <a:cs typeface="Century Gothic"/>
              </a:rPr>
              <a:t> </a:t>
            </a:r>
            <a:r>
              <a:rPr lang="en-US" sz="1400" spc="-5" dirty="0" smtClean="0">
                <a:latin typeface="Century Gothic"/>
                <a:cs typeface="Century Gothic"/>
              </a:rPr>
              <a:t>assist</a:t>
            </a:r>
            <a:r>
              <a:rPr lang="en-US" sz="1400" dirty="0" smtClean="0">
                <a:latin typeface="Century Gothic"/>
                <a:cs typeface="Century Gothic"/>
              </a:rPr>
              <a:t> </a:t>
            </a:r>
            <a:r>
              <a:rPr lang="en-US" sz="1400" spc="-5" dirty="0" smtClean="0">
                <a:latin typeface="Century Gothic"/>
                <a:cs typeface="Century Gothic"/>
              </a:rPr>
              <a:t>our</a:t>
            </a:r>
            <a:r>
              <a:rPr lang="en-US" sz="1400" dirty="0" smtClean="0">
                <a:latin typeface="Century Gothic"/>
                <a:cs typeface="Century Gothic"/>
              </a:rPr>
              <a:t> graduating</a:t>
            </a:r>
            <a:r>
              <a:rPr lang="en-US" sz="1400" spc="5" dirty="0" smtClean="0">
                <a:latin typeface="Century Gothic"/>
                <a:cs typeface="Century Gothic"/>
              </a:rPr>
              <a:t> </a:t>
            </a:r>
            <a:r>
              <a:rPr lang="en-US" sz="1400" spc="-5" dirty="0" smtClean="0">
                <a:latin typeface="Century Gothic"/>
                <a:cs typeface="Century Gothic"/>
              </a:rPr>
              <a:t>students</a:t>
            </a:r>
            <a:r>
              <a:rPr lang="en-US" sz="1400" dirty="0" smtClean="0">
                <a:latin typeface="Century Gothic"/>
                <a:cs typeface="Century Gothic"/>
              </a:rPr>
              <a:t> into </a:t>
            </a:r>
            <a:r>
              <a:rPr lang="en-US" sz="1400" spc="5" dirty="0" smtClean="0">
                <a:latin typeface="Century Gothic"/>
                <a:cs typeface="Century Gothic"/>
              </a:rPr>
              <a:t> </a:t>
            </a:r>
            <a:r>
              <a:rPr lang="en-US" sz="1400" dirty="0" smtClean="0">
                <a:latin typeface="Century Gothic"/>
                <a:cs typeface="Century Gothic"/>
              </a:rPr>
              <a:t>colleges </a:t>
            </a:r>
            <a:r>
              <a:rPr lang="en-US" sz="1400" spc="-5" dirty="0" smtClean="0">
                <a:latin typeface="Century Gothic"/>
                <a:cs typeface="Century Gothic"/>
              </a:rPr>
              <a:t>and secondary </a:t>
            </a:r>
            <a:r>
              <a:rPr lang="en-US" sz="1400" dirty="0" smtClean="0">
                <a:latin typeface="Century Gothic"/>
                <a:cs typeface="Century Gothic"/>
              </a:rPr>
              <a:t>schools </a:t>
            </a:r>
            <a:r>
              <a:rPr lang="en-US" sz="1400" spc="5" dirty="0" smtClean="0">
                <a:latin typeface="Century Gothic"/>
                <a:cs typeface="Century Gothic"/>
              </a:rPr>
              <a:t>in </a:t>
            </a:r>
            <a:r>
              <a:rPr lang="en-US" sz="1400" spc="-5" dirty="0" smtClean="0">
                <a:latin typeface="Century Gothic"/>
                <a:cs typeface="Century Gothic"/>
              </a:rPr>
              <a:t>the United Kingdom at the </a:t>
            </a:r>
            <a:r>
              <a:rPr lang="en-US" sz="1400" dirty="0" smtClean="0">
                <a:latin typeface="Century Gothic"/>
                <a:cs typeface="Century Gothic"/>
              </a:rPr>
              <a:t> </a:t>
            </a:r>
            <a:r>
              <a:rPr lang="en-US" sz="1400" dirty="0" err="1" smtClean="0">
                <a:latin typeface="Century Gothic"/>
                <a:cs typeface="Century Gothic"/>
              </a:rPr>
              <a:t>discreation</a:t>
            </a:r>
            <a:r>
              <a:rPr lang="en-US" sz="1400" spc="-15" dirty="0" smtClean="0">
                <a:latin typeface="Century Gothic"/>
                <a:cs typeface="Century Gothic"/>
              </a:rPr>
              <a:t> </a:t>
            </a:r>
            <a:r>
              <a:rPr lang="en-US" sz="1400" spc="-5" dirty="0" smtClean="0">
                <a:latin typeface="Century Gothic"/>
                <a:cs typeface="Century Gothic"/>
              </a:rPr>
              <a:t>of</a:t>
            </a:r>
            <a:r>
              <a:rPr lang="en-US" sz="1400" dirty="0" smtClean="0">
                <a:latin typeface="Century Gothic"/>
                <a:cs typeface="Century Gothic"/>
              </a:rPr>
              <a:t> </a:t>
            </a:r>
            <a:r>
              <a:rPr lang="en-US" sz="1400" spc="-5" dirty="0" smtClean="0">
                <a:latin typeface="Century Gothic"/>
                <a:cs typeface="Century Gothic"/>
              </a:rPr>
              <a:t>the</a:t>
            </a:r>
            <a:r>
              <a:rPr lang="en-US" sz="1400" spc="5" dirty="0" smtClean="0">
                <a:latin typeface="Century Gothic"/>
                <a:cs typeface="Century Gothic"/>
              </a:rPr>
              <a:t> </a:t>
            </a:r>
            <a:r>
              <a:rPr lang="en-US" sz="1400" spc="-5" dirty="0" smtClean="0">
                <a:latin typeface="Century Gothic"/>
                <a:cs typeface="Century Gothic"/>
              </a:rPr>
              <a:t>parents.</a:t>
            </a:r>
            <a:endParaRPr lang="en-US" sz="1400" dirty="0" smtClean="0">
              <a:latin typeface="Century Gothic"/>
              <a:cs typeface="Century Gothic"/>
            </a:endParaRPr>
          </a:p>
          <a:p>
            <a:pPr>
              <a:lnSpc>
                <a:spcPct val="100000"/>
              </a:lnSpc>
              <a:spcBef>
                <a:spcPts val="45"/>
              </a:spcBef>
            </a:pPr>
            <a:endParaRPr lang="en-US" sz="1400" dirty="0" smtClean="0">
              <a:latin typeface="Century Gothic"/>
              <a:cs typeface="Century Gothic"/>
            </a:endParaRPr>
          </a:p>
          <a:p>
            <a:pPr marL="12700" marR="79375" algn="just">
              <a:lnSpc>
                <a:spcPct val="102899"/>
              </a:lnSpc>
            </a:pPr>
            <a:r>
              <a:rPr lang="en-US" sz="1400" dirty="0" smtClean="0">
                <a:latin typeface="Century Gothic"/>
                <a:cs typeface="Century Gothic"/>
              </a:rPr>
              <a:t>While</a:t>
            </a:r>
            <a:r>
              <a:rPr lang="en-US" sz="1400" spc="5" dirty="0" smtClean="0">
                <a:latin typeface="Century Gothic"/>
                <a:cs typeface="Century Gothic"/>
              </a:rPr>
              <a:t> </a:t>
            </a:r>
            <a:r>
              <a:rPr lang="en-US" sz="1400" spc="-5" dirty="0" smtClean="0">
                <a:latin typeface="Century Gothic"/>
                <a:cs typeface="Century Gothic"/>
              </a:rPr>
              <a:t>attending</a:t>
            </a:r>
            <a:r>
              <a:rPr lang="en-US" sz="1400" dirty="0" smtClean="0">
                <a:latin typeface="Century Gothic"/>
                <a:cs typeface="Century Gothic"/>
              </a:rPr>
              <a:t> </a:t>
            </a:r>
            <a:r>
              <a:rPr lang="en-US" sz="1400" spc="-5" dirty="0" err="1" smtClean="0">
                <a:latin typeface="Century Gothic"/>
                <a:cs typeface="Century Gothic"/>
              </a:rPr>
              <a:t>Whiteoak</a:t>
            </a:r>
            <a:r>
              <a:rPr lang="en-US" sz="1400" dirty="0" smtClean="0">
                <a:latin typeface="Century Gothic"/>
                <a:cs typeface="Century Gothic"/>
              </a:rPr>
              <a:t> </a:t>
            </a:r>
            <a:r>
              <a:rPr lang="en-US" sz="1400" spc="-5" dirty="0" smtClean="0">
                <a:latin typeface="Century Gothic"/>
                <a:cs typeface="Century Gothic"/>
              </a:rPr>
              <a:t>children</a:t>
            </a:r>
            <a:r>
              <a:rPr lang="en-US" sz="1400" dirty="0" smtClean="0">
                <a:latin typeface="Century Gothic"/>
                <a:cs typeface="Century Gothic"/>
              </a:rPr>
              <a:t> will</a:t>
            </a:r>
            <a:r>
              <a:rPr lang="en-US" sz="1400" spc="5" dirty="0" smtClean="0">
                <a:latin typeface="Century Gothic"/>
                <a:cs typeface="Century Gothic"/>
              </a:rPr>
              <a:t> </a:t>
            </a:r>
            <a:r>
              <a:rPr lang="en-US" sz="1400" spc="-5" dirty="0" smtClean="0">
                <a:latin typeface="Century Gothic"/>
                <a:cs typeface="Century Gothic"/>
              </a:rPr>
              <a:t>become</a:t>
            </a:r>
            <a:r>
              <a:rPr lang="en-US" sz="1400" dirty="0" smtClean="0">
                <a:latin typeface="Century Gothic"/>
                <a:cs typeface="Century Gothic"/>
              </a:rPr>
              <a:t> </a:t>
            </a:r>
            <a:r>
              <a:rPr lang="en-US" sz="1400" spc="-5" dirty="0" smtClean="0">
                <a:latin typeface="Century Gothic"/>
                <a:cs typeface="Century Gothic"/>
              </a:rPr>
              <a:t>successful </a:t>
            </a:r>
            <a:r>
              <a:rPr lang="en-US" sz="1400" dirty="0" smtClean="0">
                <a:latin typeface="Century Gothic"/>
                <a:cs typeface="Century Gothic"/>
              </a:rPr>
              <a:t> learners</a:t>
            </a:r>
            <a:r>
              <a:rPr lang="en-US" sz="1400" spc="-85" dirty="0" smtClean="0">
                <a:latin typeface="Century Gothic"/>
                <a:cs typeface="Century Gothic"/>
              </a:rPr>
              <a:t> </a:t>
            </a:r>
            <a:r>
              <a:rPr lang="en-US" sz="1400" dirty="0" smtClean="0">
                <a:latin typeface="Century Gothic"/>
                <a:cs typeface="Century Gothic"/>
              </a:rPr>
              <a:t>who</a:t>
            </a:r>
            <a:r>
              <a:rPr lang="en-US" sz="1400" spc="-60" dirty="0" smtClean="0">
                <a:latin typeface="Century Gothic"/>
                <a:cs typeface="Century Gothic"/>
              </a:rPr>
              <a:t> </a:t>
            </a:r>
            <a:r>
              <a:rPr lang="en-US" sz="1400" spc="-10" dirty="0" smtClean="0">
                <a:latin typeface="Century Gothic"/>
                <a:cs typeface="Century Gothic"/>
              </a:rPr>
              <a:t>have</a:t>
            </a:r>
            <a:r>
              <a:rPr lang="en-US" sz="1400" spc="-60" dirty="0" smtClean="0">
                <a:latin typeface="Century Gothic"/>
                <a:cs typeface="Century Gothic"/>
              </a:rPr>
              <a:t> </a:t>
            </a:r>
            <a:r>
              <a:rPr lang="en-US" sz="1400" spc="-5" dirty="0" smtClean="0">
                <a:latin typeface="Century Gothic"/>
                <a:cs typeface="Century Gothic"/>
              </a:rPr>
              <a:t>enquiring</a:t>
            </a:r>
            <a:r>
              <a:rPr lang="en-US" sz="1400" spc="-70" dirty="0" smtClean="0">
                <a:latin typeface="Century Gothic"/>
                <a:cs typeface="Century Gothic"/>
              </a:rPr>
              <a:t> </a:t>
            </a:r>
            <a:r>
              <a:rPr lang="en-US" sz="1400" spc="-5" dirty="0" smtClean="0">
                <a:latin typeface="Century Gothic"/>
                <a:cs typeface="Century Gothic"/>
              </a:rPr>
              <a:t>minds,</a:t>
            </a:r>
            <a:r>
              <a:rPr lang="en-US" sz="1400" spc="-75" dirty="0" smtClean="0">
                <a:latin typeface="Century Gothic"/>
                <a:cs typeface="Century Gothic"/>
              </a:rPr>
              <a:t> </a:t>
            </a:r>
            <a:r>
              <a:rPr lang="en-US" sz="1400" dirty="0" smtClean="0">
                <a:latin typeface="Century Gothic"/>
                <a:cs typeface="Century Gothic"/>
              </a:rPr>
              <a:t>think</a:t>
            </a:r>
            <a:r>
              <a:rPr lang="en-US" sz="1400" spc="-70" dirty="0" smtClean="0">
                <a:latin typeface="Century Gothic"/>
                <a:cs typeface="Century Gothic"/>
              </a:rPr>
              <a:t> </a:t>
            </a:r>
            <a:r>
              <a:rPr lang="en-US" sz="1400" dirty="0" smtClean="0">
                <a:latin typeface="Century Gothic"/>
                <a:cs typeface="Century Gothic"/>
              </a:rPr>
              <a:t>for</a:t>
            </a:r>
            <a:r>
              <a:rPr lang="en-US" sz="1400" spc="-65" dirty="0" smtClean="0">
                <a:latin typeface="Century Gothic"/>
                <a:cs typeface="Century Gothic"/>
              </a:rPr>
              <a:t> </a:t>
            </a:r>
            <a:r>
              <a:rPr lang="en-US" sz="1400" spc="-5" dirty="0" smtClean="0">
                <a:latin typeface="Century Gothic"/>
                <a:cs typeface="Century Gothic"/>
              </a:rPr>
              <a:t>themselves,</a:t>
            </a:r>
            <a:r>
              <a:rPr lang="en-US" sz="1400" spc="-75" dirty="0" smtClean="0">
                <a:latin typeface="Century Gothic"/>
                <a:cs typeface="Century Gothic"/>
              </a:rPr>
              <a:t> </a:t>
            </a:r>
            <a:r>
              <a:rPr lang="en-US" sz="1400" dirty="0" smtClean="0">
                <a:latin typeface="Century Gothic"/>
                <a:cs typeface="Century Gothic"/>
              </a:rPr>
              <a:t>reason, </a:t>
            </a:r>
            <a:r>
              <a:rPr lang="en-US" sz="1400" spc="-375" dirty="0" smtClean="0">
                <a:latin typeface="Century Gothic"/>
                <a:cs typeface="Century Gothic"/>
              </a:rPr>
              <a:t> </a:t>
            </a:r>
            <a:r>
              <a:rPr lang="en-US" sz="1400" spc="-5" dirty="0" smtClean="0">
                <a:latin typeface="Century Gothic"/>
                <a:cs typeface="Century Gothic"/>
              </a:rPr>
              <a:t>question</a:t>
            </a:r>
            <a:r>
              <a:rPr lang="en-US" sz="1400" spc="-90" dirty="0" smtClean="0">
                <a:latin typeface="Century Gothic"/>
                <a:cs typeface="Century Gothic"/>
              </a:rPr>
              <a:t> </a:t>
            </a:r>
            <a:r>
              <a:rPr lang="en-US" sz="1400" spc="-5" dirty="0" smtClean="0">
                <a:latin typeface="Century Gothic"/>
                <a:cs typeface="Century Gothic"/>
              </a:rPr>
              <a:t>and</a:t>
            </a:r>
            <a:r>
              <a:rPr lang="en-US" sz="1400" spc="-90" dirty="0" smtClean="0">
                <a:latin typeface="Century Gothic"/>
                <a:cs typeface="Century Gothic"/>
              </a:rPr>
              <a:t> </a:t>
            </a:r>
            <a:r>
              <a:rPr lang="en-US" sz="1400" spc="-5" dirty="0" smtClean="0">
                <a:latin typeface="Century Gothic"/>
                <a:cs typeface="Century Gothic"/>
              </a:rPr>
              <a:t>evaluate.</a:t>
            </a:r>
            <a:r>
              <a:rPr lang="en-US" sz="1400" spc="-100" dirty="0" smtClean="0">
                <a:latin typeface="Century Gothic"/>
                <a:cs typeface="Century Gothic"/>
              </a:rPr>
              <a:t> </a:t>
            </a:r>
            <a:r>
              <a:rPr lang="en-US" sz="1400" dirty="0" smtClean="0">
                <a:latin typeface="Century Gothic"/>
                <a:cs typeface="Century Gothic"/>
              </a:rPr>
              <a:t>To</a:t>
            </a:r>
            <a:r>
              <a:rPr lang="en-US" sz="1400" spc="-80" dirty="0" smtClean="0">
                <a:latin typeface="Century Gothic"/>
                <a:cs typeface="Century Gothic"/>
              </a:rPr>
              <a:t> </a:t>
            </a:r>
            <a:r>
              <a:rPr lang="en-US" sz="1400" spc="-5" dirty="0" smtClean="0">
                <a:latin typeface="Century Gothic"/>
                <a:cs typeface="Century Gothic"/>
              </a:rPr>
              <a:t>achieve</a:t>
            </a:r>
            <a:r>
              <a:rPr lang="en-US" sz="1400" spc="-85" dirty="0" smtClean="0">
                <a:latin typeface="Century Gothic"/>
                <a:cs typeface="Century Gothic"/>
              </a:rPr>
              <a:t> </a:t>
            </a:r>
            <a:r>
              <a:rPr lang="en-US" sz="1400" dirty="0" smtClean="0">
                <a:latin typeface="Century Gothic"/>
                <a:cs typeface="Century Gothic"/>
              </a:rPr>
              <a:t>this,</a:t>
            </a:r>
            <a:r>
              <a:rPr lang="en-US" sz="1400" spc="-100" dirty="0" smtClean="0">
                <a:latin typeface="Century Gothic"/>
                <a:cs typeface="Century Gothic"/>
              </a:rPr>
              <a:t> </a:t>
            </a:r>
            <a:r>
              <a:rPr lang="en-US" sz="1400" spc="5" dirty="0" smtClean="0">
                <a:latin typeface="Century Gothic"/>
                <a:cs typeface="Century Gothic"/>
              </a:rPr>
              <a:t>we</a:t>
            </a:r>
            <a:r>
              <a:rPr lang="en-US" sz="1400" spc="-85" dirty="0" smtClean="0">
                <a:latin typeface="Century Gothic"/>
                <a:cs typeface="Century Gothic"/>
              </a:rPr>
              <a:t> </a:t>
            </a:r>
            <a:r>
              <a:rPr lang="en-US" sz="1400" spc="-5" dirty="0" smtClean="0">
                <a:latin typeface="Century Gothic"/>
                <a:cs typeface="Century Gothic"/>
              </a:rPr>
              <a:t>follow</a:t>
            </a:r>
            <a:r>
              <a:rPr lang="en-US" sz="1400" spc="-90" dirty="0" smtClean="0">
                <a:latin typeface="Century Gothic"/>
                <a:cs typeface="Century Gothic"/>
              </a:rPr>
              <a:t> </a:t>
            </a:r>
            <a:r>
              <a:rPr lang="en-US" sz="1400" spc="-5" dirty="0" smtClean="0">
                <a:latin typeface="Century Gothic"/>
                <a:cs typeface="Century Gothic"/>
              </a:rPr>
              <a:t>the</a:t>
            </a:r>
            <a:r>
              <a:rPr lang="en-US" sz="1400" spc="-85" dirty="0" smtClean="0">
                <a:latin typeface="Century Gothic"/>
                <a:cs typeface="Century Gothic"/>
              </a:rPr>
              <a:t> </a:t>
            </a:r>
            <a:r>
              <a:rPr lang="en-US" sz="1400" spc="-5" dirty="0" smtClean="0">
                <a:latin typeface="Century Gothic"/>
                <a:cs typeface="Century Gothic"/>
              </a:rPr>
              <a:t>Early</a:t>
            </a:r>
            <a:r>
              <a:rPr lang="en-US" sz="1400" spc="-95" dirty="0" smtClean="0">
                <a:latin typeface="Century Gothic"/>
                <a:cs typeface="Century Gothic"/>
              </a:rPr>
              <a:t> </a:t>
            </a:r>
            <a:r>
              <a:rPr lang="en-US" sz="1400" dirty="0" smtClean="0">
                <a:latin typeface="Century Gothic"/>
                <a:cs typeface="Century Gothic"/>
              </a:rPr>
              <a:t>Years </a:t>
            </a:r>
            <a:r>
              <a:rPr lang="en-US" sz="1400" spc="-375" dirty="0" smtClean="0">
                <a:latin typeface="Century Gothic"/>
                <a:cs typeface="Century Gothic"/>
              </a:rPr>
              <a:t> </a:t>
            </a:r>
            <a:r>
              <a:rPr lang="en-US" sz="1400" spc="-5" dirty="0" smtClean="0">
                <a:latin typeface="Century Gothic"/>
                <a:cs typeface="Century Gothic"/>
              </a:rPr>
              <a:t>Foundation</a:t>
            </a:r>
            <a:r>
              <a:rPr lang="en-US" sz="1400" spc="-15" dirty="0" smtClean="0">
                <a:latin typeface="Century Gothic"/>
                <a:cs typeface="Century Gothic"/>
              </a:rPr>
              <a:t> </a:t>
            </a:r>
            <a:r>
              <a:rPr lang="en-US" sz="1400" spc="-5" dirty="0" smtClean="0">
                <a:latin typeface="Century Gothic"/>
                <a:cs typeface="Century Gothic"/>
              </a:rPr>
              <a:t>Stage</a:t>
            </a:r>
            <a:r>
              <a:rPr lang="en-US" sz="1400" spc="-15" dirty="0" smtClean="0">
                <a:latin typeface="Century Gothic"/>
                <a:cs typeface="Century Gothic"/>
              </a:rPr>
              <a:t> </a:t>
            </a:r>
            <a:r>
              <a:rPr lang="en-US" sz="1400" dirty="0" smtClean="0">
                <a:latin typeface="Century Gothic"/>
                <a:cs typeface="Century Gothic"/>
              </a:rPr>
              <a:t>through</a:t>
            </a:r>
            <a:r>
              <a:rPr lang="en-US" sz="1400" spc="-5" dirty="0" smtClean="0">
                <a:latin typeface="Century Gothic"/>
                <a:cs typeface="Century Gothic"/>
              </a:rPr>
              <a:t> </a:t>
            </a:r>
            <a:r>
              <a:rPr lang="en-US" sz="1400" dirty="0" smtClean="0">
                <a:latin typeface="Century Gothic"/>
                <a:cs typeface="Century Gothic"/>
              </a:rPr>
              <a:t>Primary </a:t>
            </a:r>
            <a:r>
              <a:rPr lang="en-US" sz="1400" spc="-5" dirty="0" smtClean="0">
                <a:latin typeface="Century Gothic"/>
                <a:cs typeface="Century Gothic"/>
              </a:rPr>
              <a:t>school;</a:t>
            </a:r>
          </a:p>
          <a:p>
            <a:pPr marL="12700" marR="79375" algn="just">
              <a:lnSpc>
                <a:spcPct val="102899"/>
              </a:lnSpc>
            </a:pPr>
            <a:endParaRPr lang="en-US" sz="1400" spc="-5" dirty="0">
              <a:latin typeface="Century Gothic"/>
              <a:cs typeface="Century Gothic"/>
            </a:endParaRPr>
          </a:p>
          <a:p>
            <a:pPr marL="12700" marR="79375" algn="just">
              <a:lnSpc>
                <a:spcPct val="102899"/>
              </a:lnSpc>
            </a:pPr>
            <a:endParaRPr lang="en-US" sz="1400" spc="-5" dirty="0" smtClean="0">
              <a:latin typeface="Century Gothic"/>
              <a:cs typeface="Century Gothic"/>
            </a:endParaRPr>
          </a:p>
          <a:p>
            <a:pPr marL="12700" marR="79375" algn="just">
              <a:lnSpc>
                <a:spcPct val="102899"/>
              </a:lnSpc>
            </a:pPr>
            <a:endParaRPr lang="en-US" sz="1400" dirty="0">
              <a:latin typeface="Century Gothic"/>
              <a:cs typeface="Century Gothic"/>
            </a:endParaRPr>
          </a:p>
        </p:txBody>
      </p:sp>
      <p:pic>
        <p:nvPicPr>
          <p:cNvPr id="1026" name="Picture 2" descr="C:\Users\OAKS\Desktop\age 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52847"/>
            <a:ext cx="5983287" cy="11811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3"/>
          <p:cNvSpPr txBox="1"/>
          <p:nvPr/>
        </p:nvSpPr>
        <p:spPr>
          <a:xfrm>
            <a:off x="533400" y="5257800"/>
            <a:ext cx="7848600" cy="704937"/>
          </a:xfrm>
          <a:prstGeom prst="rect">
            <a:avLst/>
          </a:prstGeom>
        </p:spPr>
        <p:txBody>
          <a:bodyPr vert="horz" wrap="square" lIns="0" tIns="13335" rIns="0" bIns="0" rtlCol="0">
            <a:spAutoFit/>
          </a:bodyPr>
          <a:lstStyle/>
          <a:p>
            <a:pPr marL="19685" marR="5080" indent="-7620" algn="just">
              <a:lnSpc>
                <a:spcPct val="105400"/>
              </a:lnSpc>
              <a:spcBef>
                <a:spcPts val="105"/>
              </a:spcBef>
            </a:pPr>
            <a:endParaRPr lang="en-US" sz="1400" dirty="0" smtClean="0">
              <a:latin typeface="Century Gothic"/>
              <a:cs typeface="Century Gothic"/>
            </a:endParaRPr>
          </a:p>
          <a:p>
            <a:pPr marL="19685" marR="5080" indent="-7620" algn="just">
              <a:lnSpc>
                <a:spcPct val="105400"/>
              </a:lnSpc>
              <a:spcBef>
                <a:spcPts val="105"/>
              </a:spcBef>
            </a:pPr>
            <a:r>
              <a:rPr sz="1400" dirty="0" smtClean="0">
                <a:latin typeface="Century Gothic"/>
                <a:cs typeface="Century Gothic"/>
              </a:rPr>
              <a:t>This</a:t>
            </a:r>
            <a:r>
              <a:rPr sz="1400" spc="-85" dirty="0" smtClean="0">
                <a:latin typeface="Century Gothic"/>
                <a:cs typeface="Century Gothic"/>
              </a:rPr>
              <a:t> </a:t>
            </a:r>
            <a:r>
              <a:rPr sz="1400" spc="-5" dirty="0">
                <a:latin typeface="Century Gothic"/>
                <a:cs typeface="Century Gothic"/>
              </a:rPr>
              <a:t>approach</a:t>
            </a:r>
            <a:r>
              <a:rPr sz="1400" spc="-70" dirty="0">
                <a:latin typeface="Century Gothic"/>
                <a:cs typeface="Century Gothic"/>
              </a:rPr>
              <a:t> </a:t>
            </a:r>
            <a:r>
              <a:rPr sz="1400" spc="-5" dirty="0">
                <a:latin typeface="Century Gothic"/>
                <a:cs typeface="Century Gothic"/>
              </a:rPr>
              <a:t>to</a:t>
            </a:r>
            <a:r>
              <a:rPr sz="1400" spc="-70" dirty="0">
                <a:latin typeface="Century Gothic"/>
                <a:cs typeface="Century Gothic"/>
              </a:rPr>
              <a:t> </a:t>
            </a:r>
            <a:r>
              <a:rPr sz="1400" dirty="0">
                <a:latin typeface="Century Gothic"/>
                <a:cs typeface="Century Gothic"/>
              </a:rPr>
              <a:t>learning</a:t>
            </a:r>
            <a:r>
              <a:rPr sz="1400" spc="-70" dirty="0">
                <a:latin typeface="Century Gothic"/>
                <a:cs typeface="Century Gothic"/>
              </a:rPr>
              <a:t> </a:t>
            </a:r>
            <a:r>
              <a:rPr sz="1400" spc="-5" dirty="0">
                <a:latin typeface="Century Gothic"/>
                <a:cs typeface="Century Gothic"/>
              </a:rPr>
              <a:t>has</a:t>
            </a:r>
            <a:r>
              <a:rPr sz="1400" spc="-75" dirty="0">
                <a:latin typeface="Century Gothic"/>
                <a:cs typeface="Century Gothic"/>
              </a:rPr>
              <a:t> </a:t>
            </a:r>
            <a:r>
              <a:rPr sz="1400" spc="-5" dirty="0">
                <a:latin typeface="Century Gothic"/>
                <a:cs typeface="Century Gothic"/>
              </a:rPr>
              <a:t>been</a:t>
            </a:r>
            <a:r>
              <a:rPr sz="1400" spc="-75" dirty="0">
                <a:latin typeface="Century Gothic"/>
                <a:cs typeface="Century Gothic"/>
              </a:rPr>
              <a:t> </a:t>
            </a:r>
            <a:r>
              <a:rPr sz="1400" spc="-5" dirty="0">
                <a:latin typeface="Century Gothic"/>
                <a:cs typeface="Century Gothic"/>
              </a:rPr>
              <a:t>approved</a:t>
            </a:r>
            <a:r>
              <a:rPr sz="1400" spc="-85" dirty="0">
                <a:latin typeface="Century Gothic"/>
                <a:cs typeface="Century Gothic"/>
              </a:rPr>
              <a:t> </a:t>
            </a:r>
            <a:r>
              <a:rPr sz="1400" spc="5" dirty="0">
                <a:latin typeface="Century Gothic"/>
                <a:cs typeface="Century Gothic"/>
              </a:rPr>
              <a:t>in</a:t>
            </a:r>
            <a:r>
              <a:rPr sz="1400" spc="-80" dirty="0">
                <a:latin typeface="Century Gothic"/>
                <a:cs typeface="Century Gothic"/>
              </a:rPr>
              <a:t> </a:t>
            </a:r>
            <a:r>
              <a:rPr sz="1400" spc="-5" dirty="0">
                <a:latin typeface="Century Gothic"/>
                <a:cs typeface="Century Gothic"/>
              </a:rPr>
              <a:t>the</a:t>
            </a:r>
            <a:r>
              <a:rPr sz="1400" spc="-60" dirty="0">
                <a:latin typeface="Century Gothic"/>
                <a:cs typeface="Century Gothic"/>
              </a:rPr>
              <a:t> </a:t>
            </a:r>
            <a:r>
              <a:rPr sz="1400" spc="-5" dirty="0">
                <a:latin typeface="Century Gothic"/>
                <a:cs typeface="Century Gothic"/>
              </a:rPr>
              <a:t>UK</a:t>
            </a:r>
            <a:r>
              <a:rPr sz="1400" spc="-75" dirty="0">
                <a:latin typeface="Century Gothic"/>
                <a:cs typeface="Century Gothic"/>
              </a:rPr>
              <a:t> </a:t>
            </a:r>
            <a:r>
              <a:rPr sz="1400" spc="-5" dirty="0">
                <a:latin typeface="Century Gothic"/>
                <a:cs typeface="Century Gothic"/>
              </a:rPr>
              <a:t>and </a:t>
            </a:r>
            <a:r>
              <a:rPr sz="1400" spc="-375" dirty="0">
                <a:latin typeface="Century Gothic"/>
                <a:cs typeface="Century Gothic"/>
              </a:rPr>
              <a:t> </a:t>
            </a:r>
            <a:r>
              <a:rPr sz="1400" spc="-5" dirty="0">
                <a:latin typeface="Century Gothic"/>
                <a:cs typeface="Century Gothic"/>
              </a:rPr>
              <a:t>indeed worldwide following years </a:t>
            </a:r>
            <a:r>
              <a:rPr sz="1400" dirty="0">
                <a:latin typeface="Century Gothic"/>
                <a:cs typeface="Century Gothic"/>
              </a:rPr>
              <a:t>of </a:t>
            </a:r>
            <a:r>
              <a:rPr sz="1400" spc="-5" dirty="0">
                <a:latin typeface="Century Gothic"/>
                <a:cs typeface="Century Gothic"/>
              </a:rPr>
              <a:t>extensive research by </a:t>
            </a:r>
            <a:r>
              <a:rPr sz="1400" dirty="0">
                <a:latin typeface="Century Gothic"/>
                <a:cs typeface="Century Gothic"/>
              </a:rPr>
              <a:t> </a:t>
            </a:r>
            <a:r>
              <a:rPr sz="1400" spc="-5" dirty="0">
                <a:latin typeface="Century Gothic"/>
                <a:cs typeface="Century Gothic"/>
              </a:rPr>
              <a:t>Early </a:t>
            </a:r>
            <a:r>
              <a:rPr sz="1400" dirty="0">
                <a:latin typeface="Century Gothic"/>
                <a:cs typeface="Century Gothic"/>
              </a:rPr>
              <a:t>Years</a:t>
            </a:r>
            <a:r>
              <a:rPr sz="1400" spc="-10" dirty="0">
                <a:latin typeface="Century Gothic"/>
                <a:cs typeface="Century Gothic"/>
              </a:rPr>
              <a:t> </a:t>
            </a:r>
            <a:r>
              <a:rPr sz="1400" spc="-5" dirty="0">
                <a:latin typeface="Century Gothic"/>
                <a:cs typeface="Century Gothic"/>
              </a:rPr>
              <a:t>professionals.</a:t>
            </a:r>
            <a:endParaRPr sz="1400" dirty="0">
              <a:latin typeface="Century Gothic"/>
              <a:cs typeface="Century Gothic"/>
            </a:endParaRPr>
          </a:p>
        </p:txBody>
      </p:sp>
    </p:spTree>
    <p:extLst>
      <p:ext uri="{BB962C8B-B14F-4D97-AF65-F5344CB8AC3E}">
        <p14:creationId xmlns:p14="http://schemas.microsoft.com/office/powerpoint/2010/main" val="4226725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5745099"/>
          </a:xfrm>
          <a:prstGeom prst="rect">
            <a:avLst/>
          </a:prstGeom>
        </p:spPr>
        <p:txBody>
          <a:bodyPr wrap="square">
            <a:spAutoFit/>
          </a:bodyPr>
          <a:lstStyle/>
          <a:p>
            <a:pPr marL="1270" algn="ctr">
              <a:lnSpc>
                <a:spcPct val="100000"/>
              </a:lnSpc>
              <a:spcBef>
                <a:spcPts val="295"/>
              </a:spcBef>
            </a:pPr>
            <a:r>
              <a:rPr lang="en-US" sz="1200" b="1" dirty="0" smtClean="0">
                <a:latin typeface="Century Gothic"/>
                <a:cs typeface="Century Gothic"/>
              </a:rPr>
              <a:t>Management</a:t>
            </a:r>
            <a:r>
              <a:rPr lang="en-US" sz="1200" b="1" spc="-50" dirty="0" smtClean="0">
                <a:latin typeface="Century Gothic"/>
                <a:cs typeface="Century Gothic"/>
              </a:rPr>
              <a:t> </a:t>
            </a:r>
            <a:r>
              <a:rPr lang="en-US" sz="1200" b="1" dirty="0" smtClean="0">
                <a:latin typeface="Century Gothic"/>
                <a:cs typeface="Century Gothic"/>
              </a:rPr>
              <a:t>team</a:t>
            </a:r>
            <a:endParaRPr lang="en-US" sz="1200" dirty="0" smtClean="0">
              <a:latin typeface="Century Gothic"/>
              <a:cs typeface="Century Gothic"/>
            </a:endParaRPr>
          </a:p>
          <a:p>
            <a:pPr marL="12700" marR="1328420">
              <a:lnSpc>
                <a:spcPct val="106700"/>
              </a:lnSpc>
              <a:spcBef>
                <a:spcPts val="35"/>
              </a:spcBef>
            </a:pPr>
            <a:r>
              <a:rPr lang="en-US" sz="1200" b="1" dirty="0" err="1" smtClean="0">
                <a:latin typeface="Century Gothic"/>
                <a:cs typeface="Century Gothic"/>
              </a:rPr>
              <a:t>Mrs</a:t>
            </a:r>
            <a:r>
              <a:rPr lang="en-US" sz="1200" b="1" spc="-15" dirty="0" smtClean="0">
                <a:latin typeface="Century Gothic"/>
                <a:cs typeface="Century Gothic"/>
              </a:rPr>
              <a:t> </a:t>
            </a:r>
            <a:r>
              <a:rPr lang="en-US" sz="1200" b="1" dirty="0" smtClean="0">
                <a:latin typeface="Century Gothic"/>
                <a:cs typeface="Century Gothic"/>
              </a:rPr>
              <a:t>Teresa</a:t>
            </a:r>
            <a:r>
              <a:rPr lang="en-US" sz="1200" b="1" spc="-10" dirty="0" smtClean="0">
                <a:latin typeface="Century Gothic"/>
                <a:cs typeface="Century Gothic"/>
              </a:rPr>
              <a:t> </a:t>
            </a:r>
            <a:r>
              <a:rPr lang="en-US" sz="1200" b="1" dirty="0" smtClean="0">
                <a:latin typeface="Century Gothic"/>
                <a:cs typeface="Century Gothic"/>
              </a:rPr>
              <a:t>Oniru</a:t>
            </a:r>
            <a:r>
              <a:rPr lang="en-US" sz="1200" b="1" spc="-10" dirty="0" smtClean="0">
                <a:latin typeface="Century Gothic"/>
                <a:cs typeface="Century Gothic"/>
              </a:rPr>
              <a:t> </a:t>
            </a:r>
            <a:r>
              <a:rPr lang="en-US" sz="1200" b="1" spc="-5" dirty="0" smtClean="0">
                <a:latin typeface="Century Gothic"/>
                <a:cs typeface="Century Gothic"/>
              </a:rPr>
              <a:t>BA(Hon)</a:t>
            </a:r>
            <a:r>
              <a:rPr lang="en-US" sz="1200" b="1" spc="-10" dirty="0" smtClean="0">
                <a:latin typeface="Century Gothic"/>
                <a:cs typeface="Century Gothic"/>
              </a:rPr>
              <a:t> </a:t>
            </a:r>
            <a:r>
              <a:rPr lang="en-US" sz="1200" b="1" spc="-5" dirty="0" smtClean="0">
                <a:latin typeface="Century Gothic"/>
                <a:cs typeface="Century Gothic"/>
              </a:rPr>
              <a:t>Dip.</a:t>
            </a:r>
            <a:r>
              <a:rPr lang="en-US" sz="1200" b="1" spc="-15" dirty="0" smtClean="0">
                <a:latin typeface="Century Gothic"/>
                <a:cs typeface="Century Gothic"/>
              </a:rPr>
              <a:t> </a:t>
            </a:r>
            <a:r>
              <a:rPr lang="en-US" sz="1200" b="1" dirty="0" smtClean="0">
                <a:latin typeface="Century Gothic"/>
                <a:cs typeface="Century Gothic"/>
              </a:rPr>
              <a:t>Child</a:t>
            </a:r>
            <a:r>
              <a:rPr lang="en-US" sz="1200" b="1" spc="-10" dirty="0" smtClean="0">
                <a:latin typeface="Century Gothic"/>
                <a:cs typeface="Century Gothic"/>
              </a:rPr>
              <a:t> </a:t>
            </a:r>
            <a:r>
              <a:rPr lang="en-US" sz="1200" b="1" dirty="0" smtClean="0">
                <a:latin typeface="Century Gothic"/>
                <a:cs typeface="Century Gothic"/>
              </a:rPr>
              <a:t>Care</a:t>
            </a:r>
            <a:r>
              <a:rPr lang="en-US" sz="1200" b="1" spc="-10" dirty="0" smtClean="0">
                <a:latin typeface="Century Gothic"/>
                <a:cs typeface="Century Gothic"/>
              </a:rPr>
              <a:t> </a:t>
            </a:r>
            <a:r>
              <a:rPr lang="en-US" sz="1200" b="1" spc="-5" dirty="0" smtClean="0">
                <a:latin typeface="Century Gothic"/>
                <a:cs typeface="Century Gothic"/>
              </a:rPr>
              <a:t>and</a:t>
            </a:r>
            <a:r>
              <a:rPr lang="en-US" sz="1200" b="1" spc="-15" dirty="0" smtClean="0">
                <a:latin typeface="Century Gothic"/>
                <a:cs typeface="Century Gothic"/>
              </a:rPr>
              <a:t> </a:t>
            </a:r>
            <a:r>
              <a:rPr lang="en-US" sz="1200" b="1" dirty="0" smtClean="0">
                <a:latin typeface="Century Gothic"/>
                <a:cs typeface="Century Gothic"/>
              </a:rPr>
              <a:t>Education. </a:t>
            </a:r>
            <a:r>
              <a:rPr lang="en-US" sz="1200" b="1" spc="-320" dirty="0" smtClean="0">
                <a:latin typeface="Century Gothic"/>
                <a:cs typeface="Century Gothic"/>
              </a:rPr>
              <a:t> </a:t>
            </a:r>
            <a:r>
              <a:rPr lang="en-US" sz="1200" b="1" dirty="0" smtClean="0">
                <a:latin typeface="Century Gothic"/>
                <a:cs typeface="Century Gothic"/>
              </a:rPr>
              <a:t>Managing</a:t>
            </a:r>
            <a:r>
              <a:rPr lang="en-US" sz="1200" b="1" spc="-5" dirty="0" smtClean="0">
                <a:latin typeface="Century Gothic"/>
                <a:cs typeface="Century Gothic"/>
              </a:rPr>
              <a:t> </a:t>
            </a:r>
            <a:r>
              <a:rPr lang="en-US" sz="1200" b="1" spc="-5" dirty="0" smtClean="0">
                <a:latin typeface="Century Gothic"/>
                <a:cs typeface="Century Gothic"/>
              </a:rPr>
              <a:t>Director/Director of curriculum</a:t>
            </a:r>
            <a:endParaRPr lang="en-US" sz="1200" dirty="0" smtClean="0">
              <a:latin typeface="Century Gothic"/>
              <a:cs typeface="Century Gothic"/>
            </a:endParaRPr>
          </a:p>
          <a:p>
            <a:pPr>
              <a:lnSpc>
                <a:spcPct val="100000"/>
              </a:lnSpc>
              <a:spcBef>
                <a:spcPts val="30"/>
              </a:spcBef>
            </a:pPr>
            <a:endParaRPr lang="en-US" sz="1200" dirty="0" smtClean="0">
              <a:latin typeface="Century Gothic"/>
              <a:cs typeface="Century Gothic"/>
            </a:endParaRPr>
          </a:p>
          <a:p>
            <a:pPr marL="12700" marR="5080" algn="just">
              <a:lnSpc>
                <a:spcPct val="105500"/>
              </a:lnSpc>
            </a:pPr>
            <a:r>
              <a:rPr lang="en-US" sz="1200" spc="-5" dirty="0" smtClean="0">
                <a:latin typeface="Century Gothic"/>
                <a:cs typeface="Century Gothic"/>
              </a:rPr>
              <a:t>She</a:t>
            </a:r>
            <a:r>
              <a:rPr lang="en-US" sz="1200" spc="-65" dirty="0" smtClean="0">
                <a:latin typeface="Century Gothic"/>
                <a:cs typeface="Century Gothic"/>
              </a:rPr>
              <a:t> </a:t>
            </a:r>
            <a:r>
              <a:rPr lang="en-US" sz="1200" spc="-5" dirty="0" smtClean="0">
                <a:latin typeface="Century Gothic"/>
                <a:cs typeface="Century Gothic"/>
              </a:rPr>
              <a:t>has</a:t>
            </a:r>
            <a:r>
              <a:rPr lang="en-US" sz="1200" spc="-70" dirty="0" smtClean="0">
                <a:latin typeface="Century Gothic"/>
                <a:cs typeface="Century Gothic"/>
              </a:rPr>
              <a:t> </a:t>
            </a:r>
            <a:r>
              <a:rPr lang="en-US" sz="1200" dirty="0" smtClean="0">
                <a:latin typeface="Century Gothic"/>
                <a:cs typeface="Century Gothic"/>
              </a:rPr>
              <a:t>worked</a:t>
            </a:r>
            <a:r>
              <a:rPr lang="en-US" sz="1200" spc="-75" dirty="0" smtClean="0">
                <a:latin typeface="Century Gothic"/>
                <a:cs typeface="Century Gothic"/>
              </a:rPr>
              <a:t> </a:t>
            </a:r>
            <a:r>
              <a:rPr lang="en-US" sz="1200" dirty="0" smtClean="0">
                <a:latin typeface="Century Gothic"/>
                <a:cs typeface="Century Gothic"/>
              </a:rPr>
              <a:t>in</a:t>
            </a:r>
            <a:r>
              <a:rPr lang="en-US" sz="1200" spc="-80" dirty="0" smtClean="0">
                <a:latin typeface="Century Gothic"/>
                <a:cs typeface="Century Gothic"/>
              </a:rPr>
              <a:t> </a:t>
            </a:r>
            <a:r>
              <a:rPr lang="en-US" sz="1200" dirty="0" smtClean="0">
                <a:latin typeface="Century Gothic"/>
                <a:cs typeface="Century Gothic"/>
              </a:rPr>
              <a:t>education</a:t>
            </a:r>
            <a:r>
              <a:rPr lang="en-US" sz="1200" spc="-70" dirty="0" smtClean="0">
                <a:latin typeface="Century Gothic"/>
                <a:cs typeface="Century Gothic"/>
              </a:rPr>
              <a:t> </a:t>
            </a:r>
            <a:r>
              <a:rPr lang="en-US" sz="1200" dirty="0" smtClean="0">
                <a:latin typeface="Century Gothic"/>
                <a:cs typeface="Century Gothic"/>
              </a:rPr>
              <a:t>for</a:t>
            </a:r>
            <a:r>
              <a:rPr lang="en-US" sz="1200" spc="-65" dirty="0" smtClean="0">
                <a:latin typeface="Century Gothic"/>
                <a:cs typeface="Century Gothic"/>
              </a:rPr>
              <a:t> </a:t>
            </a:r>
            <a:r>
              <a:rPr lang="en-US" sz="1200" spc="-5" dirty="0" smtClean="0">
                <a:latin typeface="Century Gothic"/>
                <a:cs typeface="Century Gothic"/>
              </a:rPr>
              <a:t>over</a:t>
            </a:r>
            <a:r>
              <a:rPr lang="en-US" sz="1200" spc="-70" dirty="0" smtClean="0">
                <a:latin typeface="Century Gothic"/>
                <a:cs typeface="Century Gothic"/>
              </a:rPr>
              <a:t> </a:t>
            </a:r>
            <a:r>
              <a:rPr lang="en-US" sz="1200" spc="-5" dirty="0" smtClean="0">
                <a:latin typeface="Century Gothic"/>
                <a:cs typeface="Century Gothic"/>
              </a:rPr>
              <a:t>20</a:t>
            </a:r>
            <a:r>
              <a:rPr lang="en-US" sz="1200" spc="-60" dirty="0" smtClean="0">
                <a:latin typeface="Century Gothic"/>
                <a:cs typeface="Century Gothic"/>
              </a:rPr>
              <a:t> </a:t>
            </a:r>
            <a:r>
              <a:rPr lang="en-US" sz="1200" spc="-5" dirty="0" smtClean="0">
                <a:latin typeface="Century Gothic"/>
                <a:cs typeface="Century Gothic"/>
              </a:rPr>
              <a:t>years</a:t>
            </a:r>
            <a:r>
              <a:rPr lang="en-US" sz="1200" spc="-70" dirty="0" smtClean="0">
                <a:latin typeface="Century Gothic"/>
                <a:cs typeface="Century Gothic"/>
              </a:rPr>
              <a:t> </a:t>
            </a:r>
            <a:r>
              <a:rPr lang="en-US" sz="1200" spc="-5" dirty="0" smtClean="0">
                <a:latin typeface="Century Gothic"/>
                <a:cs typeface="Century Gothic"/>
              </a:rPr>
              <a:t>both</a:t>
            </a:r>
            <a:r>
              <a:rPr lang="en-US" sz="1200" spc="-70" dirty="0" smtClean="0">
                <a:latin typeface="Century Gothic"/>
                <a:cs typeface="Century Gothic"/>
              </a:rPr>
              <a:t> </a:t>
            </a:r>
            <a:r>
              <a:rPr lang="en-US" sz="1200" spc="5" dirty="0" smtClean="0">
                <a:latin typeface="Century Gothic"/>
                <a:cs typeface="Century Gothic"/>
              </a:rPr>
              <a:t>in</a:t>
            </a:r>
            <a:r>
              <a:rPr lang="en-US" sz="1200" spc="-75" dirty="0" smtClean="0">
                <a:latin typeface="Century Gothic"/>
                <a:cs typeface="Century Gothic"/>
              </a:rPr>
              <a:t> </a:t>
            </a:r>
            <a:r>
              <a:rPr lang="en-US" sz="1200" spc="-5" dirty="0" smtClean="0">
                <a:latin typeface="Century Gothic"/>
                <a:cs typeface="Century Gothic"/>
              </a:rPr>
              <a:t>the</a:t>
            </a:r>
            <a:r>
              <a:rPr lang="en-US" sz="1200" spc="-55" dirty="0" smtClean="0">
                <a:latin typeface="Century Gothic"/>
                <a:cs typeface="Century Gothic"/>
              </a:rPr>
              <a:t> </a:t>
            </a:r>
            <a:r>
              <a:rPr lang="en-US" sz="1200" spc="-10" dirty="0" smtClean="0">
                <a:latin typeface="Century Gothic"/>
                <a:cs typeface="Century Gothic"/>
              </a:rPr>
              <a:t>UK</a:t>
            </a:r>
            <a:r>
              <a:rPr lang="en-US" sz="1200" spc="-50" dirty="0" smtClean="0">
                <a:latin typeface="Century Gothic"/>
                <a:cs typeface="Century Gothic"/>
              </a:rPr>
              <a:t> </a:t>
            </a:r>
            <a:r>
              <a:rPr lang="en-US" sz="1200" spc="-5" dirty="0" smtClean="0">
                <a:latin typeface="Century Gothic"/>
                <a:cs typeface="Century Gothic"/>
              </a:rPr>
              <a:t>and </a:t>
            </a:r>
            <a:r>
              <a:rPr lang="en-US" sz="1200" spc="-375" dirty="0" smtClean="0">
                <a:latin typeface="Century Gothic"/>
                <a:cs typeface="Century Gothic"/>
              </a:rPr>
              <a:t> </a:t>
            </a:r>
            <a:r>
              <a:rPr lang="en-US" sz="1200" spc="-5" dirty="0" smtClean="0">
                <a:latin typeface="Century Gothic"/>
                <a:cs typeface="Century Gothic"/>
              </a:rPr>
              <a:t>Nigeria. She has </a:t>
            </a:r>
            <a:r>
              <a:rPr lang="en-US" sz="1200" dirty="0" smtClean="0">
                <a:latin typeface="Century Gothic"/>
                <a:cs typeface="Century Gothic"/>
              </a:rPr>
              <a:t>a BA in </a:t>
            </a:r>
            <a:r>
              <a:rPr lang="en-US" sz="1200" spc="-5" dirty="0" smtClean="0">
                <a:latin typeface="Century Gothic"/>
                <a:cs typeface="Century Gothic"/>
              </a:rPr>
              <a:t>Early </a:t>
            </a:r>
            <a:r>
              <a:rPr lang="en-US" sz="1200" dirty="0" smtClean="0">
                <a:latin typeface="Century Gothic"/>
                <a:cs typeface="Century Gothic"/>
              </a:rPr>
              <a:t>Years' </a:t>
            </a:r>
            <a:r>
              <a:rPr lang="en-US" sz="1200" spc="-5" dirty="0" smtClean="0">
                <a:latin typeface="Century Gothic"/>
                <a:cs typeface="Century Gothic"/>
              </a:rPr>
              <a:t>Education and </a:t>
            </a:r>
            <a:r>
              <a:rPr lang="en-US" sz="1200" dirty="0" smtClean="0">
                <a:latin typeface="Century Gothic"/>
                <a:cs typeface="Century Gothic"/>
              </a:rPr>
              <a:t>a </a:t>
            </a:r>
            <a:r>
              <a:rPr lang="en-US" sz="1200" spc="-5" dirty="0" smtClean="0">
                <a:latin typeface="Century Gothic"/>
                <a:cs typeface="Century Gothic"/>
              </a:rPr>
              <a:t>Diploma </a:t>
            </a:r>
            <a:r>
              <a:rPr lang="en-US" sz="1200" dirty="0" smtClean="0">
                <a:latin typeface="Century Gothic"/>
                <a:cs typeface="Century Gothic"/>
              </a:rPr>
              <a:t>in </a:t>
            </a:r>
            <a:r>
              <a:rPr lang="en-US" sz="1200" spc="-375" dirty="0" smtClean="0">
                <a:latin typeface="Century Gothic"/>
                <a:cs typeface="Century Gothic"/>
              </a:rPr>
              <a:t> </a:t>
            </a:r>
            <a:r>
              <a:rPr lang="en-US" sz="1200" dirty="0" smtClean="0">
                <a:latin typeface="Century Gothic"/>
                <a:cs typeface="Century Gothic"/>
              </a:rPr>
              <a:t>Child </a:t>
            </a:r>
            <a:r>
              <a:rPr lang="en-US" sz="1200" spc="-5" dirty="0" smtClean="0">
                <a:latin typeface="Century Gothic"/>
                <a:cs typeface="Century Gothic"/>
              </a:rPr>
              <a:t>Care and Education. She </a:t>
            </a:r>
            <a:r>
              <a:rPr lang="en-US" sz="1200" spc="5" dirty="0" smtClean="0">
                <a:latin typeface="Century Gothic"/>
                <a:cs typeface="Century Gothic"/>
              </a:rPr>
              <a:t>is </a:t>
            </a:r>
            <a:r>
              <a:rPr lang="en-US" sz="1200" spc="-5" dirty="0" smtClean="0">
                <a:latin typeface="Century Gothic"/>
                <a:cs typeface="Century Gothic"/>
              </a:rPr>
              <a:t>first </a:t>
            </a:r>
            <a:r>
              <a:rPr lang="en-US" sz="1200" spc="5" dirty="0" smtClean="0">
                <a:latin typeface="Century Gothic"/>
                <a:cs typeface="Century Gothic"/>
              </a:rPr>
              <a:t>aid </a:t>
            </a:r>
            <a:r>
              <a:rPr lang="en-US" sz="1200" spc="-5" dirty="0" smtClean="0">
                <a:latin typeface="Century Gothic"/>
                <a:cs typeface="Century Gothic"/>
              </a:rPr>
              <a:t>trained </a:t>
            </a:r>
            <a:r>
              <a:rPr lang="en-US" sz="1200" spc="-10" dirty="0" smtClean="0">
                <a:latin typeface="Century Gothic"/>
                <a:cs typeface="Century Gothic"/>
              </a:rPr>
              <a:t>and </a:t>
            </a:r>
            <a:r>
              <a:rPr lang="en-US" sz="1200" spc="-5" dirty="0" smtClean="0">
                <a:latin typeface="Century Gothic"/>
                <a:cs typeface="Century Gothic"/>
              </a:rPr>
              <a:t>regularly </a:t>
            </a:r>
            <a:r>
              <a:rPr lang="en-US" sz="1200" dirty="0" smtClean="0">
                <a:latin typeface="Century Gothic"/>
                <a:cs typeface="Century Gothic"/>
              </a:rPr>
              <a:t> </a:t>
            </a:r>
            <a:r>
              <a:rPr lang="en-US" sz="1200" spc="-5" dirty="0" smtClean="0">
                <a:latin typeface="Century Gothic"/>
                <a:cs typeface="Century Gothic"/>
              </a:rPr>
              <a:t>attends training courses </a:t>
            </a:r>
            <a:r>
              <a:rPr lang="en-US" sz="1200" spc="5" dirty="0" smtClean="0">
                <a:latin typeface="Century Gothic"/>
                <a:cs typeface="Century Gothic"/>
              </a:rPr>
              <a:t>in </a:t>
            </a:r>
            <a:r>
              <a:rPr lang="en-US" sz="1200" spc="-5" dirty="0" smtClean="0">
                <a:latin typeface="Century Gothic"/>
                <a:cs typeface="Century Gothic"/>
              </a:rPr>
              <a:t>Nigeria and abroad </a:t>
            </a:r>
            <a:r>
              <a:rPr lang="en-US" sz="1200" spc="5" dirty="0" smtClean="0">
                <a:latin typeface="Century Gothic"/>
                <a:cs typeface="Century Gothic"/>
              </a:rPr>
              <a:t>in </a:t>
            </a:r>
            <a:r>
              <a:rPr lang="en-US" sz="1200" spc="-5" dirty="0" smtClean="0">
                <a:latin typeface="Century Gothic"/>
                <a:cs typeface="Century Gothic"/>
              </a:rPr>
              <a:t>order to stay </a:t>
            </a:r>
            <a:r>
              <a:rPr lang="en-US" sz="1200" dirty="0" smtClean="0">
                <a:latin typeface="Century Gothic"/>
                <a:cs typeface="Century Gothic"/>
              </a:rPr>
              <a:t> </a:t>
            </a:r>
            <a:r>
              <a:rPr lang="en-US" sz="1200" spc="-5" dirty="0" smtClean="0">
                <a:latin typeface="Century Gothic"/>
                <a:cs typeface="Century Gothic"/>
              </a:rPr>
              <a:t>abreast</a:t>
            </a:r>
            <a:r>
              <a:rPr lang="en-US" sz="1200" spc="-75" dirty="0" smtClean="0">
                <a:latin typeface="Century Gothic"/>
                <a:cs typeface="Century Gothic"/>
              </a:rPr>
              <a:t> </a:t>
            </a:r>
            <a:r>
              <a:rPr lang="en-US" sz="1200" dirty="0" smtClean="0">
                <a:latin typeface="Century Gothic"/>
                <a:cs typeface="Century Gothic"/>
              </a:rPr>
              <a:t>of</a:t>
            </a:r>
            <a:r>
              <a:rPr lang="en-US" sz="1200" spc="-65" dirty="0" smtClean="0">
                <a:latin typeface="Century Gothic"/>
                <a:cs typeface="Century Gothic"/>
              </a:rPr>
              <a:t> </a:t>
            </a:r>
            <a:r>
              <a:rPr lang="en-US" sz="1200" dirty="0" smtClean="0">
                <a:latin typeface="Century Gothic"/>
                <a:cs typeface="Century Gothic"/>
              </a:rPr>
              <a:t>changes</a:t>
            </a:r>
            <a:r>
              <a:rPr lang="en-US" sz="1200" spc="-70" dirty="0" smtClean="0">
                <a:latin typeface="Century Gothic"/>
                <a:cs typeface="Century Gothic"/>
              </a:rPr>
              <a:t> </a:t>
            </a:r>
            <a:r>
              <a:rPr lang="en-US" sz="1200" spc="-5" dirty="0" smtClean="0">
                <a:latin typeface="Century Gothic"/>
                <a:cs typeface="Century Gothic"/>
              </a:rPr>
              <a:t>to</a:t>
            </a:r>
            <a:r>
              <a:rPr lang="en-US" sz="1200" spc="-50" dirty="0" smtClean="0">
                <a:latin typeface="Century Gothic"/>
                <a:cs typeface="Century Gothic"/>
              </a:rPr>
              <a:t> </a:t>
            </a:r>
            <a:r>
              <a:rPr lang="en-US" sz="1200" spc="-5" dirty="0" smtClean="0">
                <a:latin typeface="Century Gothic"/>
                <a:cs typeface="Century Gothic"/>
              </a:rPr>
              <a:t>the</a:t>
            </a:r>
            <a:r>
              <a:rPr lang="en-US" sz="1200" spc="-55" dirty="0" smtClean="0">
                <a:latin typeface="Century Gothic"/>
                <a:cs typeface="Century Gothic"/>
              </a:rPr>
              <a:t> </a:t>
            </a:r>
            <a:r>
              <a:rPr lang="en-US" sz="1200" spc="-10" dirty="0" smtClean="0">
                <a:latin typeface="Century Gothic"/>
                <a:cs typeface="Century Gothic"/>
              </a:rPr>
              <a:t>UK</a:t>
            </a:r>
            <a:r>
              <a:rPr lang="en-US" sz="1200" spc="-55" dirty="0" smtClean="0">
                <a:latin typeface="Century Gothic"/>
                <a:cs typeface="Century Gothic"/>
              </a:rPr>
              <a:t> </a:t>
            </a:r>
            <a:r>
              <a:rPr lang="en-US" sz="1200" spc="-5" dirty="0" smtClean="0">
                <a:latin typeface="Century Gothic"/>
                <a:cs typeface="Century Gothic"/>
              </a:rPr>
              <a:t>national</a:t>
            </a:r>
            <a:r>
              <a:rPr lang="en-US" sz="1200" spc="-45" dirty="0" smtClean="0">
                <a:latin typeface="Century Gothic"/>
                <a:cs typeface="Century Gothic"/>
              </a:rPr>
              <a:t> </a:t>
            </a:r>
            <a:r>
              <a:rPr lang="en-US" sz="1200" dirty="0" smtClean="0">
                <a:latin typeface="Century Gothic"/>
                <a:cs typeface="Century Gothic"/>
              </a:rPr>
              <a:t>curriculum</a:t>
            </a:r>
            <a:r>
              <a:rPr lang="en-US" sz="1200" spc="-65" dirty="0" smtClean="0">
                <a:latin typeface="Century Gothic"/>
                <a:cs typeface="Century Gothic"/>
              </a:rPr>
              <a:t> </a:t>
            </a:r>
            <a:r>
              <a:rPr lang="en-US" sz="1200" spc="-5" dirty="0" smtClean="0">
                <a:latin typeface="Century Gothic"/>
                <a:cs typeface="Century Gothic"/>
              </a:rPr>
              <a:t>as</a:t>
            </a:r>
            <a:r>
              <a:rPr lang="en-US" sz="1200" spc="-70" dirty="0" smtClean="0">
                <a:latin typeface="Century Gothic"/>
                <a:cs typeface="Century Gothic"/>
              </a:rPr>
              <a:t> </a:t>
            </a:r>
            <a:r>
              <a:rPr lang="en-US" sz="1200" dirty="0" smtClean="0">
                <a:latin typeface="Century Gothic"/>
                <a:cs typeface="Century Gothic"/>
              </a:rPr>
              <a:t>well</a:t>
            </a:r>
            <a:r>
              <a:rPr lang="en-US" sz="1200" spc="-60" dirty="0" smtClean="0">
                <a:latin typeface="Century Gothic"/>
                <a:cs typeface="Century Gothic"/>
              </a:rPr>
              <a:t> </a:t>
            </a:r>
            <a:r>
              <a:rPr lang="en-US" sz="1200" spc="-5" dirty="0" smtClean="0">
                <a:latin typeface="Century Gothic"/>
                <a:cs typeface="Century Gothic"/>
              </a:rPr>
              <a:t>as</a:t>
            </a:r>
            <a:r>
              <a:rPr lang="en-US" sz="1200" spc="-70" dirty="0" smtClean="0">
                <a:latin typeface="Century Gothic"/>
                <a:cs typeface="Century Gothic"/>
              </a:rPr>
              <a:t> </a:t>
            </a:r>
            <a:r>
              <a:rPr lang="en-US" sz="1200" spc="-5" dirty="0" smtClean="0">
                <a:latin typeface="Century Gothic"/>
                <a:cs typeface="Century Gothic"/>
              </a:rPr>
              <a:t>other </a:t>
            </a:r>
            <a:r>
              <a:rPr lang="en-US" sz="1200" spc="-375" dirty="0" smtClean="0">
                <a:latin typeface="Century Gothic"/>
                <a:cs typeface="Century Gothic"/>
              </a:rPr>
              <a:t> </a:t>
            </a:r>
            <a:r>
              <a:rPr lang="en-US" sz="1200" spc="-5" dirty="0" smtClean="0">
                <a:latin typeface="Century Gothic"/>
                <a:cs typeface="Century Gothic"/>
              </a:rPr>
              <a:t>educational strategic development </a:t>
            </a:r>
            <a:r>
              <a:rPr lang="en-US" sz="1200" dirty="0" smtClean="0">
                <a:latin typeface="Century Gothic"/>
                <a:cs typeface="Century Gothic"/>
              </a:rPr>
              <a:t>across nursery, </a:t>
            </a:r>
            <a:r>
              <a:rPr lang="en-US" sz="1200" spc="-5" dirty="0" smtClean="0">
                <a:latin typeface="Century Gothic"/>
                <a:cs typeface="Century Gothic"/>
              </a:rPr>
              <a:t>foundation </a:t>
            </a:r>
            <a:r>
              <a:rPr lang="en-US" sz="1200" dirty="0" smtClean="0">
                <a:latin typeface="Century Gothic"/>
                <a:cs typeface="Century Gothic"/>
              </a:rPr>
              <a:t> </a:t>
            </a:r>
            <a:r>
              <a:rPr lang="en-US" sz="1200" spc="-5" dirty="0" smtClean="0">
                <a:latin typeface="Century Gothic"/>
                <a:cs typeface="Century Gothic"/>
              </a:rPr>
              <a:t>stage and</a:t>
            </a:r>
            <a:r>
              <a:rPr lang="en-US" sz="1200" spc="-10" dirty="0" smtClean="0">
                <a:latin typeface="Century Gothic"/>
                <a:cs typeface="Century Gothic"/>
              </a:rPr>
              <a:t> </a:t>
            </a:r>
            <a:r>
              <a:rPr lang="en-US" sz="1200" dirty="0" smtClean="0">
                <a:latin typeface="Century Gothic"/>
                <a:cs typeface="Century Gothic"/>
              </a:rPr>
              <a:t>key </a:t>
            </a:r>
            <a:r>
              <a:rPr lang="en-US" sz="1200" spc="-5" dirty="0" smtClean="0">
                <a:latin typeface="Century Gothic"/>
                <a:cs typeface="Century Gothic"/>
              </a:rPr>
              <a:t>stages </a:t>
            </a:r>
            <a:r>
              <a:rPr lang="en-US" sz="1200" dirty="0" smtClean="0">
                <a:latin typeface="Century Gothic"/>
                <a:cs typeface="Century Gothic"/>
              </a:rPr>
              <a:t>one</a:t>
            </a:r>
            <a:r>
              <a:rPr lang="en-US" sz="1200" spc="-5" dirty="0" smtClean="0">
                <a:latin typeface="Century Gothic"/>
                <a:cs typeface="Century Gothic"/>
              </a:rPr>
              <a:t> and</a:t>
            </a:r>
            <a:r>
              <a:rPr lang="en-US" sz="1200" spc="-10" dirty="0" smtClean="0">
                <a:latin typeface="Century Gothic"/>
                <a:cs typeface="Century Gothic"/>
              </a:rPr>
              <a:t> </a:t>
            </a:r>
            <a:r>
              <a:rPr lang="en-US" sz="1200" dirty="0" smtClean="0">
                <a:latin typeface="Century Gothic"/>
                <a:cs typeface="Century Gothic"/>
              </a:rPr>
              <a:t>two</a:t>
            </a:r>
          </a:p>
          <a:p>
            <a:pPr marL="12700" marR="5080" algn="just">
              <a:lnSpc>
                <a:spcPct val="105500"/>
              </a:lnSpc>
            </a:pPr>
            <a:endParaRPr lang="en-US" sz="1200" dirty="0">
              <a:latin typeface="Century Gothic"/>
              <a:cs typeface="Century Gothic"/>
            </a:endParaRPr>
          </a:p>
          <a:p>
            <a:r>
              <a:rPr lang="en-US" sz="1200" b="1" dirty="0" err="1">
                <a:latin typeface="Century Gothic" pitchFamily="34" charset="0"/>
              </a:rPr>
              <a:t>Ms</a:t>
            </a:r>
            <a:r>
              <a:rPr lang="en-US" sz="1200" b="1" dirty="0">
                <a:latin typeface="Century Gothic" pitchFamily="34" charset="0"/>
              </a:rPr>
              <a:t> Krishna Dave </a:t>
            </a:r>
          </a:p>
          <a:p>
            <a:r>
              <a:rPr lang="en-US" sz="1200" dirty="0">
                <a:latin typeface="Century Gothic" pitchFamily="34" charset="0"/>
              </a:rPr>
              <a:t> BA in Economics – Commerce, Certified Riverside teacher, DECE. (Diploma in Early childhood Education).</a:t>
            </a:r>
          </a:p>
          <a:p>
            <a:r>
              <a:rPr lang="en-US" sz="1200" dirty="0">
                <a:latin typeface="Century Gothic" pitchFamily="34" charset="0"/>
              </a:rPr>
              <a:t> </a:t>
            </a:r>
          </a:p>
          <a:p>
            <a:r>
              <a:rPr lang="en-US" sz="1200" dirty="0" err="1">
                <a:latin typeface="Century Gothic" pitchFamily="34" charset="0"/>
              </a:rPr>
              <a:t>Ms</a:t>
            </a:r>
            <a:r>
              <a:rPr lang="en-US" sz="1200" dirty="0">
                <a:latin typeface="Century Gothic" pitchFamily="34" charset="0"/>
              </a:rPr>
              <a:t> Krishna is the Head of School and she joined the school from March 2021. She has over 20 years’ experience in the Educational Sector. She completed her education from Mumbai and is from Gujarat region in India and is married.				</a:t>
            </a:r>
          </a:p>
          <a:p>
            <a:r>
              <a:rPr lang="en-US" sz="1200" dirty="0">
                <a:latin typeface="Century Gothic" pitchFamily="34" charset="0"/>
              </a:rPr>
              <a:t>She has developed skills in Differentiated Instructions, Multiple Intelligence, Classroom Management, basic Mathematics and Teaching for Understanding. 			</a:t>
            </a:r>
          </a:p>
          <a:p>
            <a:r>
              <a:rPr lang="en-US" sz="1200" dirty="0">
                <a:latin typeface="Century Gothic" pitchFamily="34" charset="0"/>
              </a:rPr>
              <a:t>She has worked in several organizations in different capacities; Class teacher at TGS - </a:t>
            </a:r>
            <a:r>
              <a:rPr lang="en-US" sz="1200" dirty="0" err="1">
                <a:latin typeface="Century Gothic" pitchFamily="34" charset="0"/>
              </a:rPr>
              <a:t>Wadi</a:t>
            </a:r>
            <a:r>
              <a:rPr lang="en-US" sz="1200" dirty="0">
                <a:latin typeface="Century Gothic" pitchFamily="34" charset="0"/>
              </a:rPr>
              <a:t> (Prep Unit), </a:t>
            </a:r>
            <a:r>
              <a:rPr lang="en-US" sz="1200" dirty="0" err="1">
                <a:latin typeface="Century Gothic" pitchFamily="34" charset="0"/>
              </a:rPr>
              <a:t>Aditya</a:t>
            </a:r>
            <a:r>
              <a:rPr lang="en-US" sz="1200" dirty="0">
                <a:latin typeface="Century Gothic" pitchFamily="34" charset="0"/>
              </a:rPr>
              <a:t> Birla Public School (</a:t>
            </a:r>
            <a:r>
              <a:rPr lang="en-US" sz="1200" dirty="0" err="1">
                <a:latin typeface="Century Gothic" pitchFamily="34" charset="0"/>
              </a:rPr>
              <a:t>Veraval</a:t>
            </a:r>
            <a:r>
              <a:rPr lang="en-US" sz="1200" dirty="0">
                <a:latin typeface="Century Gothic" pitchFamily="34" charset="0"/>
              </a:rPr>
              <a:t>), Counselor and Assistant Mgr. with </a:t>
            </a:r>
            <a:r>
              <a:rPr lang="en-US" sz="1200" dirty="0" err="1">
                <a:latin typeface="Century Gothic" pitchFamily="34" charset="0"/>
              </a:rPr>
              <a:t>Sukh</a:t>
            </a:r>
            <a:r>
              <a:rPr lang="en-US" sz="1200" dirty="0">
                <a:latin typeface="Century Gothic" pitchFamily="34" charset="0"/>
              </a:rPr>
              <a:t> </a:t>
            </a:r>
            <a:r>
              <a:rPr lang="en-US" sz="1200" dirty="0" err="1">
                <a:latin typeface="Century Gothic" pitchFamily="34" charset="0"/>
              </a:rPr>
              <a:t>Sagor</a:t>
            </a:r>
            <a:r>
              <a:rPr lang="en-US" sz="1200" dirty="0">
                <a:latin typeface="Century Gothic" pitchFamily="34" charset="0"/>
              </a:rPr>
              <a:t> Institute – Mumbai. </a:t>
            </a:r>
          </a:p>
          <a:p>
            <a:r>
              <a:rPr lang="en-US" sz="1200" dirty="0">
                <a:latin typeface="Century Gothic" pitchFamily="34" charset="0"/>
              </a:rPr>
              <a:t>She is very passionate and focused about her work and understands the importance of building a community. She empowers teachers and cultivates leadership skills in them. She works towards the vision of the schools and plans effectively to achieve it. </a:t>
            </a:r>
          </a:p>
          <a:p>
            <a:r>
              <a:rPr lang="en-US" sz="1200" dirty="0">
                <a:latin typeface="Century Gothic" pitchFamily="34" charset="0"/>
              </a:rPr>
              <a:t>She believes that each child is different and has his / her own way to learn and show their understanding. Teachers need to be the facilitators who facilitate the child’s learning journey.  </a:t>
            </a:r>
          </a:p>
          <a:p>
            <a:pPr marL="12700" marR="5080">
              <a:lnSpc>
                <a:spcPct val="105400"/>
              </a:lnSpc>
              <a:spcBef>
                <a:spcPts val="40"/>
              </a:spcBef>
            </a:pPr>
            <a:endParaRPr lang="en-US" sz="1200" dirty="0">
              <a:latin typeface="Century Gothic"/>
              <a:cs typeface="Century Gothic"/>
            </a:endParaRPr>
          </a:p>
          <a:p>
            <a:pPr marL="12700" marR="5080" algn="just">
              <a:lnSpc>
                <a:spcPct val="105500"/>
              </a:lnSpc>
            </a:pPr>
            <a:endParaRPr lang="en-US" sz="1200" dirty="0" smtClean="0">
              <a:latin typeface="Century Gothic"/>
              <a:cs typeface="Century Gothic"/>
            </a:endParaRPr>
          </a:p>
          <a:p>
            <a:pPr>
              <a:lnSpc>
                <a:spcPct val="100000"/>
              </a:lnSpc>
            </a:pPr>
            <a:endParaRPr lang="en-US" sz="1200" dirty="0" smtClean="0">
              <a:latin typeface="Century Gothic"/>
              <a:cs typeface="Century Gothic"/>
            </a:endParaRPr>
          </a:p>
          <a:p>
            <a:pPr>
              <a:lnSpc>
                <a:spcPct val="100000"/>
              </a:lnSpc>
              <a:spcBef>
                <a:spcPts val="30"/>
              </a:spcBef>
            </a:pPr>
            <a:endParaRPr lang="en-US" sz="1200" dirty="0" smtClean="0">
              <a:latin typeface="Century Gothic"/>
              <a:cs typeface="Century Gothic"/>
            </a:endParaRPr>
          </a:p>
        </p:txBody>
      </p:sp>
    </p:spTree>
    <p:extLst>
      <p:ext uri="{BB962C8B-B14F-4D97-AF65-F5344CB8AC3E}">
        <p14:creationId xmlns:p14="http://schemas.microsoft.com/office/powerpoint/2010/main" val="209374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915400" cy="4440126"/>
          </a:xfrm>
          <a:prstGeom prst="rect">
            <a:avLst/>
          </a:prstGeom>
        </p:spPr>
        <p:txBody>
          <a:bodyPr wrap="square">
            <a:spAutoFit/>
          </a:bodyPr>
          <a:lstStyle/>
          <a:p>
            <a:pPr marL="12700" marR="5715">
              <a:lnSpc>
                <a:spcPct val="105000"/>
              </a:lnSpc>
              <a:tabLst>
                <a:tab pos="438784" algn="l"/>
                <a:tab pos="1045210" algn="l"/>
                <a:tab pos="1718945" algn="l"/>
                <a:tab pos="2233930" algn="l"/>
                <a:tab pos="2493010" algn="l"/>
                <a:tab pos="3368040" algn="l"/>
                <a:tab pos="3791585" algn="l"/>
                <a:tab pos="4831715" algn="l"/>
                <a:tab pos="5395595" algn="l"/>
              </a:tabLst>
            </a:pPr>
            <a:r>
              <a:rPr lang="en-US" b="1" dirty="0" err="1" smtClean="0">
                <a:latin typeface="Century Gothic"/>
                <a:cs typeface="Century Gothic"/>
              </a:rPr>
              <a:t>Mrs</a:t>
            </a:r>
            <a:r>
              <a:rPr lang="en-US" b="1" dirty="0" smtClean="0">
                <a:latin typeface="Century Gothic"/>
                <a:cs typeface="Century Gothic"/>
              </a:rPr>
              <a:t> </a:t>
            </a:r>
            <a:r>
              <a:rPr lang="en-US" b="1" dirty="0" err="1" smtClean="0">
                <a:latin typeface="Century Gothic"/>
                <a:cs typeface="Century Gothic"/>
              </a:rPr>
              <a:t>Yemisi</a:t>
            </a:r>
            <a:r>
              <a:rPr lang="en-US" b="1" dirty="0" smtClean="0">
                <a:latin typeface="Century Gothic"/>
                <a:cs typeface="Century Gothic"/>
              </a:rPr>
              <a:t> </a:t>
            </a:r>
            <a:r>
              <a:rPr lang="en-US" b="1" dirty="0" err="1" smtClean="0">
                <a:latin typeface="Century Gothic"/>
                <a:cs typeface="Century Gothic"/>
              </a:rPr>
              <a:t>Arutere</a:t>
            </a:r>
            <a:r>
              <a:rPr lang="en-US" b="1" dirty="0" smtClean="0">
                <a:latin typeface="Century Gothic"/>
                <a:cs typeface="Century Gothic"/>
              </a:rPr>
              <a:t> (B(Ed) in Guidance and </a:t>
            </a:r>
            <a:r>
              <a:rPr lang="en-US" b="1" dirty="0" err="1" smtClean="0">
                <a:latin typeface="Century Gothic"/>
                <a:cs typeface="Century Gothic"/>
              </a:rPr>
              <a:t>Counselling</a:t>
            </a:r>
            <a:r>
              <a:rPr lang="en-US" b="1" dirty="0" smtClean="0">
                <a:latin typeface="Century Gothic"/>
                <a:cs typeface="Century Gothic"/>
              </a:rPr>
              <a:t>, M(Ed) in Educational Psychology and M(Ed) in Educational Administration Deputy Head of School</a:t>
            </a:r>
            <a:endParaRPr lang="en-US" dirty="0">
              <a:latin typeface="Century Gothic"/>
              <a:cs typeface="Century Gothic"/>
            </a:endParaRPr>
          </a:p>
          <a:p>
            <a:pPr>
              <a:lnSpc>
                <a:spcPct val="100000"/>
              </a:lnSpc>
              <a:spcBef>
                <a:spcPts val="50"/>
              </a:spcBef>
            </a:pPr>
            <a:endParaRPr lang="en-US" dirty="0">
              <a:latin typeface="Century Gothic"/>
              <a:cs typeface="Century Gothic"/>
            </a:endParaRPr>
          </a:p>
          <a:p>
            <a:pPr marL="12700" marR="374015">
              <a:lnSpc>
                <a:spcPct val="105300"/>
              </a:lnSpc>
              <a:spcBef>
                <a:spcPts val="5"/>
              </a:spcBef>
            </a:pPr>
            <a:r>
              <a:rPr lang="en-US" spc="-5" dirty="0" err="1">
                <a:latin typeface="Century Gothic"/>
                <a:cs typeface="Century Gothic"/>
              </a:rPr>
              <a:t>Yemisi</a:t>
            </a:r>
            <a:r>
              <a:rPr lang="en-US" spc="-5" dirty="0">
                <a:latin typeface="Century Gothic"/>
                <a:cs typeface="Century Gothic"/>
              </a:rPr>
              <a:t> </a:t>
            </a:r>
            <a:r>
              <a:rPr lang="en-US" spc="-5" dirty="0" err="1">
                <a:latin typeface="Century Gothic"/>
                <a:cs typeface="Century Gothic"/>
              </a:rPr>
              <a:t>Arutere</a:t>
            </a:r>
            <a:r>
              <a:rPr lang="en-US" spc="-5" dirty="0">
                <a:latin typeface="Century Gothic"/>
                <a:cs typeface="Century Gothic"/>
              </a:rPr>
              <a:t> </a:t>
            </a:r>
            <a:r>
              <a:rPr lang="en-US" spc="5" dirty="0">
                <a:latin typeface="Century Gothic"/>
                <a:cs typeface="Century Gothic"/>
              </a:rPr>
              <a:t>is </a:t>
            </a:r>
            <a:r>
              <a:rPr lang="en-US" spc="-5" dirty="0">
                <a:latin typeface="Century Gothic"/>
                <a:cs typeface="Century Gothic"/>
              </a:rPr>
              <a:t>the assistant </a:t>
            </a:r>
            <a:r>
              <a:rPr lang="en-US" dirty="0">
                <a:latin typeface="Century Gothic"/>
                <a:cs typeface="Century Gothic"/>
              </a:rPr>
              <a:t>head of </a:t>
            </a:r>
            <a:r>
              <a:rPr lang="en-US" spc="-5" dirty="0">
                <a:latin typeface="Century Gothic"/>
                <a:cs typeface="Century Gothic"/>
              </a:rPr>
              <a:t>school and </a:t>
            </a:r>
            <a:r>
              <a:rPr lang="en-US" dirty="0">
                <a:latin typeface="Century Gothic"/>
                <a:cs typeface="Century Gothic"/>
              </a:rPr>
              <a:t>head of </a:t>
            </a:r>
            <a:r>
              <a:rPr lang="en-US" spc="5" dirty="0">
                <a:latin typeface="Century Gothic"/>
                <a:cs typeface="Century Gothic"/>
              </a:rPr>
              <a:t> </a:t>
            </a:r>
            <a:r>
              <a:rPr lang="en-US" spc="-5" dirty="0">
                <a:latin typeface="Century Gothic"/>
                <a:cs typeface="Century Gothic"/>
              </a:rPr>
              <a:t>Primary</a:t>
            </a:r>
            <a:r>
              <a:rPr lang="en-US" dirty="0">
                <a:latin typeface="Century Gothic"/>
                <a:cs typeface="Century Gothic"/>
              </a:rPr>
              <a:t> </a:t>
            </a:r>
            <a:r>
              <a:rPr lang="en-US" spc="-5" dirty="0">
                <a:latin typeface="Century Gothic"/>
                <a:cs typeface="Century Gothic"/>
              </a:rPr>
              <a:t>at</a:t>
            </a:r>
            <a:r>
              <a:rPr lang="en-US" spc="-15" dirty="0">
                <a:latin typeface="Century Gothic"/>
                <a:cs typeface="Century Gothic"/>
              </a:rPr>
              <a:t> </a:t>
            </a:r>
            <a:r>
              <a:rPr lang="en-US" spc="-5" dirty="0" err="1">
                <a:latin typeface="Century Gothic"/>
                <a:cs typeface="Century Gothic"/>
              </a:rPr>
              <a:t>Whiteoak</a:t>
            </a:r>
            <a:r>
              <a:rPr lang="en-US" dirty="0">
                <a:latin typeface="Century Gothic"/>
                <a:cs typeface="Century Gothic"/>
              </a:rPr>
              <a:t> </a:t>
            </a:r>
            <a:r>
              <a:rPr lang="en-US" spc="-5" dirty="0">
                <a:latin typeface="Century Gothic"/>
                <a:cs typeface="Century Gothic"/>
              </a:rPr>
              <a:t>School</a:t>
            </a:r>
            <a:r>
              <a:rPr lang="en-US" spc="15" dirty="0">
                <a:latin typeface="Century Gothic"/>
                <a:cs typeface="Century Gothic"/>
              </a:rPr>
              <a:t> </a:t>
            </a:r>
            <a:r>
              <a:rPr lang="en-US" spc="-5" dirty="0">
                <a:latin typeface="Century Gothic"/>
                <a:cs typeface="Century Gothic"/>
              </a:rPr>
              <a:t>Lagos. She previously</a:t>
            </a:r>
            <a:r>
              <a:rPr lang="en-US" spc="5" dirty="0">
                <a:latin typeface="Century Gothic"/>
                <a:cs typeface="Century Gothic"/>
              </a:rPr>
              <a:t> </a:t>
            </a:r>
            <a:r>
              <a:rPr lang="en-US" spc="-5" dirty="0">
                <a:latin typeface="Century Gothic"/>
                <a:cs typeface="Century Gothic"/>
              </a:rPr>
              <a:t>held</a:t>
            </a:r>
            <a:r>
              <a:rPr lang="en-US" spc="-10" dirty="0">
                <a:latin typeface="Century Gothic"/>
                <a:cs typeface="Century Gothic"/>
              </a:rPr>
              <a:t> </a:t>
            </a:r>
            <a:r>
              <a:rPr lang="en-US" spc="-5" dirty="0">
                <a:latin typeface="Century Gothic"/>
                <a:cs typeface="Century Gothic"/>
              </a:rPr>
              <a:t>the </a:t>
            </a:r>
            <a:r>
              <a:rPr lang="en-US" dirty="0">
                <a:latin typeface="Century Gothic"/>
                <a:cs typeface="Century Gothic"/>
              </a:rPr>
              <a:t> </a:t>
            </a:r>
            <a:r>
              <a:rPr lang="en-US" spc="-5" dirty="0">
                <a:latin typeface="Century Gothic"/>
                <a:cs typeface="Century Gothic"/>
              </a:rPr>
              <a:t>position of Year </a:t>
            </a:r>
            <a:r>
              <a:rPr lang="en-US" dirty="0">
                <a:latin typeface="Century Gothic"/>
                <a:cs typeface="Century Gothic"/>
              </a:rPr>
              <a:t>1 lead teacher. </a:t>
            </a:r>
            <a:r>
              <a:rPr lang="en-US" spc="10" dirty="0">
                <a:latin typeface="Century Gothic"/>
                <a:cs typeface="Century Gothic"/>
              </a:rPr>
              <a:t>An </a:t>
            </a:r>
            <a:r>
              <a:rPr lang="en-US" spc="-5" dirty="0">
                <a:latin typeface="Century Gothic"/>
                <a:cs typeface="Century Gothic"/>
              </a:rPr>
              <a:t>efficient, </a:t>
            </a:r>
            <a:r>
              <a:rPr lang="en-US" dirty="0">
                <a:latin typeface="Century Gothic"/>
                <a:cs typeface="Century Gothic"/>
              </a:rPr>
              <a:t>innovative </a:t>
            </a:r>
            <a:r>
              <a:rPr lang="en-US" spc="-5" dirty="0">
                <a:latin typeface="Century Gothic"/>
                <a:cs typeface="Century Gothic"/>
              </a:rPr>
              <a:t>and </a:t>
            </a:r>
            <a:r>
              <a:rPr lang="en-US" spc="-375" dirty="0">
                <a:latin typeface="Century Gothic"/>
                <a:cs typeface="Century Gothic"/>
              </a:rPr>
              <a:t> </a:t>
            </a:r>
            <a:r>
              <a:rPr lang="en-US" spc="-5" dirty="0">
                <a:latin typeface="Century Gothic"/>
                <a:cs typeface="Century Gothic"/>
              </a:rPr>
              <a:t>creative </a:t>
            </a:r>
            <a:r>
              <a:rPr lang="en-US" dirty="0">
                <a:latin typeface="Century Gothic"/>
                <a:cs typeface="Century Gothic"/>
              </a:rPr>
              <a:t>teacher</a:t>
            </a:r>
          </a:p>
          <a:p>
            <a:pPr marL="12700" marR="19685">
              <a:lnSpc>
                <a:spcPct val="105400"/>
              </a:lnSpc>
              <a:spcBef>
                <a:spcPts val="25"/>
              </a:spcBef>
            </a:pPr>
            <a:r>
              <a:rPr lang="en-US" dirty="0">
                <a:latin typeface="Century Gothic"/>
                <a:cs typeface="Century Gothic"/>
              </a:rPr>
              <a:t>An innovative </a:t>
            </a:r>
            <a:r>
              <a:rPr lang="en-US" spc="-5" dirty="0">
                <a:latin typeface="Century Gothic"/>
                <a:cs typeface="Century Gothic"/>
              </a:rPr>
              <a:t>visionary </a:t>
            </a:r>
            <a:r>
              <a:rPr lang="en-US" dirty="0">
                <a:latin typeface="Century Gothic"/>
                <a:cs typeface="Century Gothic"/>
              </a:rPr>
              <a:t>who </a:t>
            </a:r>
            <a:r>
              <a:rPr lang="en-US" spc="-5" dirty="0">
                <a:latin typeface="Century Gothic"/>
                <a:cs typeface="Century Gothic"/>
              </a:rPr>
              <a:t>prides </a:t>
            </a:r>
            <a:r>
              <a:rPr lang="en-US" dirty="0">
                <a:latin typeface="Century Gothic"/>
                <a:cs typeface="Century Gothic"/>
              </a:rPr>
              <a:t>herself </a:t>
            </a:r>
            <a:r>
              <a:rPr lang="en-US" spc="5" dirty="0">
                <a:latin typeface="Century Gothic"/>
                <a:cs typeface="Century Gothic"/>
              </a:rPr>
              <a:t>in </a:t>
            </a:r>
            <a:r>
              <a:rPr lang="en-US" spc="-5" dirty="0">
                <a:latin typeface="Century Gothic"/>
                <a:cs typeface="Century Gothic"/>
              </a:rPr>
              <a:t>implementing </a:t>
            </a:r>
            <a:r>
              <a:rPr lang="en-US" dirty="0">
                <a:latin typeface="Century Gothic"/>
                <a:cs typeface="Century Gothic"/>
              </a:rPr>
              <a:t>up </a:t>
            </a:r>
            <a:r>
              <a:rPr lang="en-US" spc="-5" dirty="0">
                <a:latin typeface="Century Gothic"/>
                <a:cs typeface="Century Gothic"/>
              </a:rPr>
              <a:t>to </a:t>
            </a:r>
            <a:r>
              <a:rPr lang="en-US" spc="-375" dirty="0">
                <a:latin typeface="Century Gothic"/>
                <a:cs typeface="Century Gothic"/>
              </a:rPr>
              <a:t> </a:t>
            </a:r>
            <a:r>
              <a:rPr lang="en-US" spc="-5" dirty="0">
                <a:latin typeface="Century Gothic"/>
                <a:cs typeface="Century Gothic"/>
              </a:rPr>
              <a:t>date </a:t>
            </a:r>
            <a:r>
              <a:rPr lang="en-US" dirty="0">
                <a:latin typeface="Century Gothic"/>
                <a:cs typeface="Century Gothic"/>
              </a:rPr>
              <a:t>strategies </a:t>
            </a:r>
            <a:r>
              <a:rPr lang="en-US" spc="5" dirty="0">
                <a:latin typeface="Century Gothic"/>
                <a:cs typeface="Century Gothic"/>
              </a:rPr>
              <a:t>in </a:t>
            </a:r>
            <a:r>
              <a:rPr lang="en-US" dirty="0">
                <a:latin typeface="Century Gothic"/>
                <a:cs typeface="Century Gothic"/>
              </a:rPr>
              <a:t>order </a:t>
            </a:r>
            <a:r>
              <a:rPr lang="en-US" spc="-5" dirty="0">
                <a:latin typeface="Century Gothic"/>
                <a:cs typeface="Century Gothic"/>
              </a:rPr>
              <a:t>to </a:t>
            </a:r>
            <a:r>
              <a:rPr lang="en-US" dirty="0">
                <a:latin typeface="Century Gothic"/>
                <a:cs typeface="Century Gothic"/>
              </a:rPr>
              <a:t>engage, </a:t>
            </a:r>
            <a:r>
              <a:rPr lang="en-US" spc="-5" dirty="0">
                <a:latin typeface="Century Gothic"/>
                <a:cs typeface="Century Gothic"/>
              </a:rPr>
              <a:t>challenge and motivate </a:t>
            </a:r>
            <a:r>
              <a:rPr lang="en-US" dirty="0">
                <a:latin typeface="Century Gothic"/>
                <a:cs typeface="Century Gothic"/>
              </a:rPr>
              <a:t> children</a:t>
            </a:r>
            <a:r>
              <a:rPr lang="en-US" spc="-15" dirty="0">
                <a:latin typeface="Century Gothic"/>
                <a:cs typeface="Century Gothic"/>
              </a:rPr>
              <a:t> </a:t>
            </a:r>
            <a:r>
              <a:rPr lang="en-US" spc="-5" dirty="0">
                <a:latin typeface="Century Gothic"/>
                <a:cs typeface="Century Gothic"/>
              </a:rPr>
              <a:t>and</a:t>
            </a:r>
            <a:r>
              <a:rPr lang="en-US" spc="-10" dirty="0">
                <a:latin typeface="Century Gothic"/>
                <a:cs typeface="Century Gothic"/>
              </a:rPr>
              <a:t> </a:t>
            </a:r>
            <a:r>
              <a:rPr lang="en-US" spc="-5" dirty="0">
                <a:latin typeface="Century Gothic"/>
                <a:cs typeface="Century Gothic"/>
              </a:rPr>
              <a:t>staff.</a:t>
            </a:r>
            <a:endParaRPr lang="en-US" dirty="0">
              <a:latin typeface="Century Gothic"/>
              <a:cs typeface="Century Gothic"/>
            </a:endParaRPr>
          </a:p>
          <a:p>
            <a:pPr>
              <a:lnSpc>
                <a:spcPct val="100000"/>
              </a:lnSpc>
            </a:pPr>
            <a:endParaRPr lang="en-US" dirty="0">
              <a:latin typeface="Century Gothic"/>
              <a:cs typeface="Century Gothic"/>
            </a:endParaRPr>
          </a:p>
          <a:p>
            <a:pPr>
              <a:lnSpc>
                <a:spcPct val="100000"/>
              </a:lnSpc>
              <a:spcBef>
                <a:spcPts val="10"/>
              </a:spcBef>
            </a:pPr>
            <a:endParaRPr lang="en-US" dirty="0">
              <a:latin typeface="Century Gothic"/>
              <a:cs typeface="Century Gothic"/>
            </a:endParaRPr>
          </a:p>
          <a:p>
            <a:pPr marL="12700" marR="110489">
              <a:lnSpc>
                <a:spcPct val="105500"/>
              </a:lnSpc>
              <a:spcBef>
                <a:spcPts val="5"/>
              </a:spcBef>
            </a:pPr>
            <a:r>
              <a:rPr lang="en-US" spc="-5" dirty="0">
                <a:latin typeface="Century Gothic"/>
                <a:cs typeface="Century Gothic"/>
              </a:rPr>
              <a:t>She</a:t>
            </a:r>
            <a:r>
              <a:rPr lang="en-US" dirty="0">
                <a:latin typeface="Century Gothic"/>
                <a:cs typeface="Century Gothic"/>
              </a:rPr>
              <a:t> </a:t>
            </a:r>
            <a:r>
              <a:rPr lang="en-US" spc="5" dirty="0">
                <a:latin typeface="Century Gothic"/>
                <a:cs typeface="Century Gothic"/>
              </a:rPr>
              <a:t>is</a:t>
            </a:r>
            <a:r>
              <a:rPr lang="en-US" spc="-5" dirty="0">
                <a:latin typeface="Century Gothic"/>
                <a:cs typeface="Century Gothic"/>
              </a:rPr>
              <a:t> </a:t>
            </a:r>
            <a:r>
              <a:rPr lang="en-US" dirty="0">
                <a:latin typeface="Century Gothic"/>
                <a:cs typeface="Century Gothic"/>
              </a:rPr>
              <a:t>an</a:t>
            </a:r>
            <a:r>
              <a:rPr lang="en-US" spc="-5" dirty="0">
                <a:latin typeface="Century Gothic"/>
                <a:cs typeface="Century Gothic"/>
              </a:rPr>
              <a:t> efficient, innovative</a:t>
            </a:r>
            <a:r>
              <a:rPr lang="en-US" spc="10" dirty="0">
                <a:latin typeface="Century Gothic"/>
                <a:cs typeface="Century Gothic"/>
              </a:rPr>
              <a:t> </a:t>
            </a:r>
            <a:r>
              <a:rPr lang="en-US" spc="-5" dirty="0">
                <a:latin typeface="Century Gothic"/>
                <a:cs typeface="Century Gothic"/>
              </a:rPr>
              <a:t>and creative</a:t>
            </a:r>
            <a:r>
              <a:rPr lang="en-US" spc="5" dirty="0">
                <a:latin typeface="Century Gothic"/>
                <a:cs typeface="Century Gothic"/>
              </a:rPr>
              <a:t> </a:t>
            </a:r>
            <a:r>
              <a:rPr lang="en-US" dirty="0">
                <a:latin typeface="Century Gothic"/>
                <a:cs typeface="Century Gothic"/>
              </a:rPr>
              <a:t>teacher</a:t>
            </a:r>
            <a:r>
              <a:rPr lang="en-US" spc="-15" dirty="0">
                <a:latin typeface="Century Gothic"/>
                <a:cs typeface="Century Gothic"/>
              </a:rPr>
              <a:t> </a:t>
            </a:r>
            <a:r>
              <a:rPr lang="en-US" spc="-5" dirty="0">
                <a:latin typeface="Century Gothic"/>
                <a:cs typeface="Century Gothic"/>
              </a:rPr>
              <a:t>who</a:t>
            </a:r>
            <a:r>
              <a:rPr lang="en-US" spc="5" dirty="0">
                <a:latin typeface="Century Gothic"/>
                <a:cs typeface="Century Gothic"/>
              </a:rPr>
              <a:t> </a:t>
            </a:r>
            <a:r>
              <a:rPr lang="en-US" spc="-5" dirty="0">
                <a:latin typeface="Century Gothic"/>
                <a:cs typeface="Century Gothic"/>
              </a:rPr>
              <a:t>thrives </a:t>
            </a:r>
            <a:r>
              <a:rPr lang="en-US" spc="-370" dirty="0">
                <a:latin typeface="Century Gothic"/>
                <a:cs typeface="Century Gothic"/>
              </a:rPr>
              <a:t> </a:t>
            </a:r>
            <a:r>
              <a:rPr lang="en-US" dirty="0">
                <a:latin typeface="Century Gothic"/>
                <a:cs typeface="Century Gothic"/>
              </a:rPr>
              <a:t>on</a:t>
            </a:r>
            <a:r>
              <a:rPr lang="en-US" spc="-10" dirty="0">
                <a:latin typeface="Century Gothic"/>
                <a:cs typeface="Century Gothic"/>
              </a:rPr>
              <a:t> </a:t>
            </a:r>
            <a:r>
              <a:rPr lang="en-US" spc="-5" dirty="0">
                <a:latin typeface="Century Gothic"/>
                <a:cs typeface="Century Gothic"/>
              </a:rPr>
              <a:t>producing</a:t>
            </a:r>
            <a:r>
              <a:rPr lang="en-US" spc="5" dirty="0">
                <a:latin typeface="Century Gothic"/>
                <a:cs typeface="Century Gothic"/>
              </a:rPr>
              <a:t> </a:t>
            </a:r>
            <a:r>
              <a:rPr lang="en-US" spc="-5" dirty="0">
                <a:latin typeface="Century Gothic"/>
                <a:cs typeface="Century Gothic"/>
              </a:rPr>
              <a:t>the</a:t>
            </a:r>
            <a:r>
              <a:rPr lang="en-US" dirty="0">
                <a:latin typeface="Century Gothic"/>
                <a:cs typeface="Century Gothic"/>
              </a:rPr>
              <a:t> </a:t>
            </a:r>
            <a:r>
              <a:rPr lang="en-US" spc="-5" dirty="0">
                <a:latin typeface="Century Gothic"/>
                <a:cs typeface="Century Gothic"/>
              </a:rPr>
              <a:t>very</a:t>
            </a:r>
            <a:r>
              <a:rPr lang="en-US" spc="5" dirty="0">
                <a:latin typeface="Century Gothic"/>
                <a:cs typeface="Century Gothic"/>
              </a:rPr>
              <a:t> </a:t>
            </a:r>
            <a:r>
              <a:rPr lang="en-US" spc="-5" dirty="0">
                <a:latin typeface="Century Gothic"/>
                <a:cs typeface="Century Gothic"/>
              </a:rPr>
              <a:t>best</a:t>
            </a:r>
            <a:r>
              <a:rPr lang="en-US" spc="-10" dirty="0">
                <a:latin typeface="Century Gothic"/>
                <a:cs typeface="Century Gothic"/>
              </a:rPr>
              <a:t> </a:t>
            </a:r>
            <a:r>
              <a:rPr lang="en-US" spc="-5" dirty="0">
                <a:latin typeface="Century Gothic"/>
                <a:cs typeface="Century Gothic"/>
              </a:rPr>
              <a:t>outcomes</a:t>
            </a:r>
            <a:r>
              <a:rPr lang="en-US" spc="-10" dirty="0">
                <a:latin typeface="Century Gothic"/>
                <a:cs typeface="Century Gothic"/>
              </a:rPr>
              <a:t> </a:t>
            </a:r>
            <a:r>
              <a:rPr lang="en-US" dirty="0">
                <a:latin typeface="Century Gothic"/>
                <a:cs typeface="Century Gothic"/>
              </a:rPr>
              <a:t>for</a:t>
            </a:r>
            <a:r>
              <a:rPr lang="en-US" spc="-5" dirty="0">
                <a:latin typeface="Century Gothic"/>
                <a:cs typeface="Century Gothic"/>
              </a:rPr>
              <a:t> students</a:t>
            </a:r>
            <a:r>
              <a:rPr lang="en-US" spc="5" dirty="0">
                <a:latin typeface="Century Gothic"/>
                <a:cs typeface="Century Gothic"/>
              </a:rPr>
              <a:t> </a:t>
            </a:r>
            <a:r>
              <a:rPr lang="en-US" dirty="0">
                <a:latin typeface="Century Gothic"/>
                <a:cs typeface="Century Gothic"/>
              </a:rPr>
              <a:t>and</a:t>
            </a:r>
            <a:r>
              <a:rPr lang="en-US" spc="-5" dirty="0">
                <a:latin typeface="Century Gothic"/>
                <a:cs typeface="Century Gothic"/>
              </a:rPr>
              <a:t> clients </a:t>
            </a:r>
            <a:r>
              <a:rPr lang="en-US" dirty="0">
                <a:latin typeface="Century Gothic"/>
                <a:cs typeface="Century Gothic"/>
              </a:rPr>
              <a:t> alike. </a:t>
            </a:r>
            <a:r>
              <a:rPr lang="en-US" spc="-5" dirty="0">
                <a:latin typeface="Century Gothic"/>
                <a:cs typeface="Century Gothic"/>
              </a:rPr>
              <a:t>Excellent people </a:t>
            </a:r>
            <a:r>
              <a:rPr lang="en-US" dirty="0">
                <a:latin typeface="Century Gothic"/>
                <a:cs typeface="Century Gothic"/>
              </a:rPr>
              <a:t>skills, able </a:t>
            </a:r>
            <a:r>
              <a:rPr lang="en-US" spc="-5" dirty="0">
                <a:latin typeface="Century Gothic"/>
                <a:cs typeface="Century Gothic"/>
              </a:rPr>
              <a:t>to work as part </a:t>
            </a:r>
            <a:r>
              <a:rPr lang="en-US" dirty="0">
                <a:latin typeface="Century Gothic"/>
                <a:cs typeface="Century Gothic"/>
              </a:rPr>
              <a:t>of a team </a:t>
            </a:r>
            <a:r>
              <a:rPr lang="en-US" spc="-5" dirty="0">
                <a:latin typeface="Century Gothic"/>
                <a:cs typeface="Century Gothic"/>
              </a:rPr>
              <a:t>as </a:t>
            </a:r>
            <a:r>
              <a:rPr lang="en-US" dirty="0">
                <a:latin typeface="Century Gothic"/>
                <a:cs typeface="Century Gothic"/>
              </a:rPr>
              <a:t> well </a:t>
            </a:r>
            <a:r>
              <a:rPr lang="en-US" spc="-5" dirty="0">
                <a:latin typeface="Century Gothic"/>
                <a:cs typeface="Century Gothic"/>
              </a:rPr>
              <a:t>as </a:t>
            </a:r>
            <a:r>
              <a:rPr lang="en-US" dirty="0">
                <a:latin typeface="Century Gothic"/>
                <a:cs typeface="Century Gothic"/>
              </a:rPr>
              <a:t>on own </a:t>
            </a:r>
            <a:r>
              <a:rPr lang="en-US" spc="-5" dirty="0">
                <a:latin typeface="Century Gothic"/>
                <a:cs typeface="Century Gothic"/>
              </a:rPr>
              <a:t>initiative. Personal interest </a:t>
            </a:r>
            <a:r>
              <a:rPr lang="en-US" spc="5" dirty="0">
                <a:latin typeface="Century Gothic"/>
                <a:cs typeface="Century Gothic"/>
              </a:rPr>
              <a:t>in </a:t>
            </a:r>
            <a:r>
              <a:rPr lang="en-US" spc="-5" dirty="0">
                <a:latin typeface="Century Gothic"/>
                <a:cs typeface="Century Gothic"/>
              </a:rPr>
              <a:t>education, </a:t>
            </a:r>
            <a:r>
              <a:rPr lang="en-US" dirty="0">
                <a:latin typeface="Century Gothic"/>
                <a:cs typeface="Century Gothic"/>
              </a:rPr>
              <a:t> </a:t>
            </a:r>
            <a:r>
              <a:rPr lang="en-US" spc="-5" dirty="0">
                <a:latin typeface="Century Gothic"/>
                <a:cs typeface="Century Gothic"/>
              </a:rPr>
              <a:t>supporting</a:t>
            </a:r>
            <a:r>
              <a:rPr lang="en-US" spc="5" dirty="0">
                <a:latin typeface="Century Gothic"/>
                <a:cs typeface="Century Gothic"/>
              </a:rPr>
              <a:t> </a:t>
            </a:r>
            <a:r>
              <a:rPr lang="en-US" spc="-5" dirty="0">
                <a:latin typeface="Century Gothic"/>
                <a:cs typeface="Century Gothic"/>
              </a:rPr>
              <a:t>educational</a:t>
            </a:r>
            <a:r>
              <a:rPr lang="en-US" spc="25" dirty="0">
                <a:latin typeface="Century Gothic"/>
                <a:cs typeface="Century Gothic"/>
              </a:rPr>
              <a:t> </a:t>
            </a:r>
            <a:r>
              <a:rPr lang="en-US" spc="-5" dirty="0">
                <a:latin typeface="Century Gothic"/>
                <a:cs typeface="Century Gothic"/>
              </a:rPr>
              <a:t>establishments,</a:t>
            </a:r>
            <a:r>
              <a:rPr lang="en-US" dirty="0">
                <a:latin typeface="Century Gothic"/>
                <a:cs typeface="Century Gothic"/>
              </a:rPr>
              <a:t> sharing</a:t>
            </a:r>
            <a:r>
              <a:rPr lang="en-US" spc="10" dirty="0">
                <a:latin typeface="Century Gothic"/>
                <a:cs typeface="Century Gothic"/>
              </a:rPr>
              <a:t> </a:t>
            </a:r>
            <a:r>
              <a:rPr lang="en-US" spc="-5" dirty="0">
                <a:latin typeface="Century Gothic"/>
                <a:cs typeface="Century Gothic"/>
              </a:rPr>
              <a:t>skills and</a:t>
            </a:r>
            <a:r>
              <a:rPr lang="en-US" dirty="0">
                <a:latin typeface="Century Gothic"/>
                <a:cs typeface="Century Gothic"/>
              </a:rPr>
              <a:t> </a:t>
            </a:r>
            <a:r>
              <a:rPr lang="en-US" spc="-5" dirty="0">
                <a:latin typeface="Century Gothic"/>
                <a:cs typeface="Century Gothic"/>
              </a:rPr>
              <a:t>ideas; </a:t>
            </a:r>
            <a:r>
              <a:rPr lang="en-US" spc="-370" dirty="0">
                <a:latin typeface="Century Gothic"/>
                <a:cs typeface="Century Gothic"/>
              </a:rPr>
              <a:t> </a:t>
            </a:r>
            <a:r>
              <a:rPr lang="en-US" spc="-5" dirty="0">
                <a:latin typeface="Century Gothic"/>
                <a:cs typeface="Century Gothic"/>
              </a:rPr>
              <a:t>mentoring</a:t>
            </a:r>
            <a:r>
              <a:rPr lang="en-US" spc="-10" dirty="0">
                <a:latin typeface="Century Gothic"/>
                <a:cs typeface="Century Gothic"/>
              </a:rPr>
              <a:t> </a:t>
            </a:r>
            <a:r>
              <a:rPr lang="en-US" dirty="0">
                <a:latin typeface="Century Gothic"/>
                <a:cs typeface="Century Gothic"/>
              </a:rPr>
              <a:t>individuals</a:t>
            </a:r>
            <a:r>
              <a:rPr lang="en-US" spc="-5" dirty="0">
                <a:latin typeface="Century Gothic"/>
                <a:cs typeface="Century Gothic"/>
              </a:rPr>
              <a:t> and training</a:t>
            </a:r>
            <a:r>
              <a:rPr lang="en-US" spc="5" dirty="0">
                <a:latin typeface="Century Gothic"/>
                <a:cs typeface="Century Gothic"/>
              </a:rPr>
              <a:t> </a:t>
            </a:r>
            <a:r>
              <a:rPr lang="en-US" spc="-10" dirty="0">
                <a:latin typeface="Century Gothic"/>
                <a:cs typeface="Century Gothic"/>
              </a:rPr>
              <a:t>staff</a:t>
            </a:r>
            <a:r>
              <a:rPr lang="en-US" spc="5" dirty="0">
                <a:latin typeface="Century Gothic"/>
                <a:cs typeface="Century Gothic"/>
              </a:rPr>
              <a:t> </a:t>
            </a:r>
            <a:r>
              <a:rPr lang="en-US" spc="-5" dirty="0">
                <a:latin typeface="Century Gothic"/>
                <a:cs typeface="Century Gothic"/>
              </a:rPr>
              <a:t>to</a:t>
            </a:r>
            <a:r>
              <a:rPr lang="en-US" spc="5" dirty="0">
                <a:latin typeface="Century Gothic"/>
                <a:cs typeface="Century Gothic"/>
              </a:rPr>
              <a:t> </a:t>
            </a:r>
            <a:r>
              <a:rPr lang="en-US" dirty="0">
                <a:latin typeface="Century Gothic"/>
                <a:cs typeface="Century Gothic"/>
              </a:rPr>
              <a:t>meet</a:t>
            </a:r>
            <a:r>
              <a:rPr lang="en-US" spc="-5" dirty="0">
                <a:latin typeface="Century Gothic"/>
                <a:cs typeface="Century Gothic"/>
              </a:rPr>
              <a:t> </a:t>
            </a:r>
            <a:r>
              <a:rPr lang="en-US" dirty="0">
                <a:latin typeface="Century Gothic"/>
                <a:cs typeface="Century Gothic"/>
              </a:rPr>
              <a:t>set</a:t>
            </a:r>
            <a:r>
              <a:rPr lang="en-US" spc="-10" dirty="0">
                <a:latin typeface="Century Gothic"/>
                <a:cs typeface="Century Gothic"/>
              </a:rPr>
              <a:t> </a:t>
            </a:r>
            <a:r>
              <a:rPr lang="en-US" spc="-5" dirty="0">
                <a:latin typeface="Century Gothic"/>
                <a:cs typeface="Century Gothic"/>
              </a:rPr>
              <a:t>standards</a:t>
            </a:r>
            <a:endParaRPr lang="en-US" dirty="0">
              <a:latin typeface="Century Gothic"/>
              <a:cs typeface="Century Gothic"/>
            </a:endParaRPr>
          </a:p>
        </p:txBody>
      </p:sp>
    </p:spTree>
    <p:extLst>
      <p:ext uri="{BB962C8B-B14F-4D97-AF65-F5344CB8AC3E}">
        <p14:creationId xmlns:p14="http://schemas.microsoft.com/office/powerpoint/2010/main" val="3844332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610600" cy="6218369"/>
          </a:xfrm>
          <a:prstGeom prst="rect">
            <a:avLst/>
          </a:prstGeom>
        </p:spPr>
        <p:txBody>
          <a:bodyPr wrap="square">
            <a:spAutoFit/>
          </a:bodyPr>
          <a:lstStyle/>
          <a:p>
            <a:pPr marL="464820" algn="ctr">
              <a:lnSpc>
                <a:spcPct val="100000"/>
              </a:lnSpc>
              <a:spcBef>
                <a:spcPts val="250"/>
              </a:spcBef>
            </a:pPr>
            <a:r>
              <a:rPr lang="en-US" sz="1400" b="1" dirty="0" smtClean="0">
                <a:latin typeface="Century Gothic"/>
                <a:cs typeface="Century Gothic"/>
              </a:rPr>
              <a:t>Non</a:t>
            </a:r>
            <a:r>
              <a:rPr lang="en-US" sz="1400" b="1" spc="-25" dirty="0" smtClean="0">
                <a:latin typeface="Century Gothic"/>
                <a:cs typeface="Century Gothic"/>
              </a:rPr>
              <a:t> </a:t>
            </a:r>
            <a:r>
              <a:rPr lang="en-US" sz="1400" b="1" dirty="0" smtClean="0">
                <a:latin typeface="Century Gothic"/>
                <a:cs typeface="Century Gothic"/>
              </a:rPr>
              <a:t>-</a:t>
            </a:r>
            <a:r>
              <a:rPr lang="en-US" sz="1400" b="1" spc="-25" dirty="0" smtClean="0">
                <a:latin typeface="Century Gothic"/>
                <a:cs typeface="Century Gothic"/>
              </a:rPr>
              <a:t> </a:t>
            </a:r>
            <a:r>
              <a:rPr lang="en-US" sz="1400" b="1" spc="-5" dirty="0" smtClean="0">
                <a:latin typeface="Century Gothic"/>
                <a:cs typeface="Century Gothic"/>
              </a:rPr>
              <a:t>Executive</a:t>
            </a:r>
            <a:r>
              <a:rPr lang="en-US" sz="1400" b="1" spc="-20" dirty="0" smtClean="0">
                <a:latin typeface="Century Gothic"/>
                <a:cs typeface="Century Gothic"/>
              </a:rPr>
              <a:t> </a:t>
            </a:r>
            <a:r>
              <a:rPr lang="en-US" sz="1400" b="1" spc="-5" dirty="0" smtClean="0">
                <a:latin typeface="Century Gothic"/>
                <a:cs typeface="Century Gothic"/>
              </a:rPr>
              <a:t>Directors</a:t>
            </a:r>
            <a:endParaRPr lang="en-US" sz="1400" dirty="0" smtClean="0">
              <a:latin typeface="Century Gothic"/>
              <a:cs typeface="Century Gothic"/>
            </a:endParaRPr>
          </a:p>
          <a:p>
            <a:pPr marL="12700">
              <a:lnSpc>
                <a:spcPct val="100000"/>
              </a:lnSpc>
              <a:spcBef>
                <a:spcPts val="125"/>
              </a:spcBef>
            </a:pPr>
            <a:r>
              <a:rPr lang="en-US" sz="1400" b="1" spc="-5" dirty="0" smtClean="0">
                <a:latin typeface="Century Gothic"/>
                <a:cs typeface="Century Gothic"/>
              </a:rPr>
              <a:t>Mrs.</a:t>
            </a:r>
            <a:r>
              <a:rPr lang="en-US" sz="1400" b="1" spc="-10" dirty="0" smtClean="0">
                <a:latin typeface="Century Gothic"/>
                <a:cs typeface="Century Gothic"/>
              </a:rPr>
              <a:t> </a:t>
            </a:r>
            <a:r>
              <a:rPr lang="en-US" sz="1400" b="1" spc="-5" dirty="0" smtClean="0">
                <a:latin typeface="Century Gothic"/>
                <a:cs typeface="Century Gothic"/>
              </a:rPr>
              <a:t>Cathleen</a:t>
            </a:r>
            <a:r>
              <a:rPr lang="en-US" sz="1400" b="1" spc="-25" dirty="0" smtClean="0">
                <a:latin typeface="Century Gothic"/>
                <a:cs typeface="Century Gothic"/>
              </a:rPr>
              <a:t> </a:t>
            </a:r>
            <a:r>
              <a:rPr lang="en-US" sz="1400" b="1" spc="-5" dirty="0" err="1" smtClean="0">
                <a:latin typeface="Century Gothic"/>
                <a:cs typeface="Century Gothic"/>
              </a:rPr>
              <a:t>Aderounmu</a:t>
            </a:r>
            <a:endParaRPr lang="en-US" sz="1400" dirty="0" smtClean="0">
              <a:latin typeface="Century Gothic"/>
              <a:cs typeface="Century Gothic"/>
            </a:endParaRPr>
          </a:p>
          <a:p>
            <a:pPr marL="12700" marR="278130">
              <a:lnSpc>
                <a:spcPct val="105400"/>
              </a:lnSpc>
              <a:spcBef>
                <a:spcPts val="30"/>
              </a:spcBef>
            </a:pPr>
            <a:r>
              <a:rPr lang="en-US" sz="1400" spc="-5" dirty="0" smtClean="0">
                <a:latin typeface="Century Gothic"/>
                <a:cs typeface="Century Gothic"/>
              </a:rPr>
              <a:t>Has always </a:t>
            </a:r>
            <a:r>
              <a:rPr lang="en-US" sz="1400" dirty="0" smtClean="0">
                <a:latin typeface="Century Gothic"/>
                <a:cs typeface="Century Gothic"/>
              </a:rPr>
              <a:t>nurtured a </a:t>
            </a:r>
            <a:r>
              <a:rPr lang="en-US" sz="1400" spc="-5" dirty="0" smtClean="0">
                <a:latin typeface="Century Gothic"/>
                <a:cs typeface="Century Gothic"/>
              </a:rPr>
              <a:t>passion for early </a:t>
            </a:r>
            <a:r>
              <a:rPr lang="en-US" sz="1400" dirty="0" smtClean="0">
                <a:latin typeface="Century Gothic"/>
                <a:cs typeface="Century Gothic"/>
              </a:rPr>
              <a:t>years education. </a:t>
            </a:r>
            <a:r>
              <a:rPr lang="en-US" sz="1400" spc="-5" dirty="0" smtClean="0">
                <a:latin typeface="Century Gothic"/>
                <a:cs typeface="Century Gothic"/>
              </a:rPr>
              <a:t>She </a:t>
            </a:r>
            <a:r>
              <a:rPr lang="en-US" sz="1400" spc="-375" dirty="0" smtClean="0">
                <a:latin typeface="Century Gothic"/>
                <a:cs typeface="Century Gothic"/>
              </a:rPr>
              <a:t> </a:t>
            </a:r>
            <a:r>
              <a:rPr lang="en-US" sz="1400" spc="-5" dirty="0" smtClean="0">
                <a:latin typeface="Century Gothic"/>
                <a:cs typeface="Century Gothic"/>
              </a:rPr>
              <a:t>undertook</a:t>
            </a:r>
            <a:r>
              <a:rPr lang="en-US" sz="1400" spc="5" dirty="0" smtClean="0">
                <a:latin typeface="Century Gothic"/>
                <a:cs typeface="Century Gothic"/>
              </a:rPr>
              <a:t> </a:t>
            </a:r>
            <a:r>
              <a:rPr lang="en-US" sz="1400" spc="-5" dirty="0" smtClean="0">
                <a:latin typeface="Century Gothic"/>
                <a:cs typeface="Century Gothic"/>
              </a:rPr>
              <a:t>her</a:t>
            </a:r>
            <a:r>
              <a:rPr lang="en-US" sz="1400" dirty="0" smtClean="0">
                <a:latin typeface="Century Gothic"/>
                <a:cs typeface="Century Gothic"/>
              </a:rPr>
              <a:t> </a:t>
            </a:r>
            <a:r>
              <a:rPr lang="en-US" sz="1400" spc="-5" dirty="0" smtClean="0">
                <a:latin typeface="Century Gothic"/>
                <a:cs typeface="Century Gothic"/>
              </a:rPr>
              <a:t>Primary</a:t>
            </a:r>
            <a:r>
              <a:rPr lang="en-US" sz="1400" spc="5" dirty="0" smtClean="0">
                <a:latin typeface="Century Gothic"/>
                <a:cs typeface="Century Gothic"/>
              </a:rPr>
              <a:t> </a:t>
            </a:r>
            <a:r>
              <a:rPr lang="en-US" sz="1400" spc="-5" dirty="0" smtClean="0">
                <a:latin typeface="Century Gothic"/>
                <a:cs typeface="Century Gothic"/>
              </a:rPr>
              <a:t>and</a:t>
            </a:r>
            <a:r>
              <a:rPr lang="en-US" sz="1400" dirty="0" smtClean="0">
                <a:latin typeface="Century Gothic"/>
                <a:cs typeface="Century Gothic"/>
              </a:rPr>
              <a:t> </a:t>
            </a:r>
            <a:r>
              <a:rPr lang="en-US" sz="1400" spc="-5" dirty="0" smtClean="0">
                <a:latin typeface="Century Gothic"/>
                <a:cs typeface="Century Gothic"/>
              </a:rPr>
              <a:t>Secondary</a:t>
            </a:r>
            <a:r>
              <a:rPr lang="en-US" sz="1400" spc="10" dirty="0" smtClean="0">
                <a:latin typeface="Century Gothic"/>
                <a:cs typeface="Century Gothic"/>
              </a:rPr>
              <a:t> </a:t>
            </a:r>
            <a:r>
              <a:rPr lang="en-US" sz="1400" spc="-5" dirty="0" smtClean="0">
                <a:latin typeface="Century Gothic"/>
                <a:cs typeface="Century Gothic"/>
              </a:rPr>
              <a:t>education</a:t>
            </a:r>
            <a:r>
              <a:rPr lang="en-US" sz="1400" spc="-15" dirty="0" smtClean="0">
                <a:latin typeface="Century Gothic"/>
                <a:cs typeface="Century Gothic"/>
              </a:rPr>
              <a:t> </a:t>
            </a:r>
            <a:r>
              <a:rPr lang="en-US" sz="1400" spc="5" dirty="0" smtClean="0">
                <a:latin typeface="Century Gothic"/>
                <a:cs typeface="Century Gothic"/>
              </a:rPr>
              <a:t>in</a:t>
            </a:r>
            <a:r>
              <a:rPr lang="en-US" sz="1400" spc="-10" dirty="0" smtClean="0">
                <a:latin typeface="Century Gothic"/>
                <a:cs typeface="Century Gothic"/>
              </a:rPr>
              <a:t> </a:t>
            </a:r>
            <a:r>
              <a:rPr lang="en-US" sz="1400" spc="-5" dirty="0" smtClean="0">
                <a:latin typeface="Century Gothic"/>
                <a:cs typeface="Century Gothic"/>
              </a:rPr>
              <a:t>Nigeria </a:t>
            </a:r>
            <a:r>
              <a:rPr lang="en-US" sz="1400" dirty="0" smtClean="0">
                <a:latin typeface="Century Gothic"/>
                <a:cs typeface="Century Gothic"/>
              </a:rPr>
              <a:t> </a:t>
            </a:r>
            <a:r>
              <a:rPr lang="en-US" sz="1400" spc="-5" dirty="0" smtClean="0">
                <a:latin typeface="Century Gothic"/>
                <a:cs typeface="Century Gothic"/>
              </a:rPr>
              <a:t>after</a:t>
            </a:r>
            <a:r>
              <a:rPr lang="en-US" sz="1400" spc="-10" dirty="0" smtClean="0">
                <a:latin typeface="Century Gothic"/>
                <a:cs typeface="Century Gothic"/>
              </a:rPr>
              <a:t> </a:t>
            </a:r>
            <a:r>
              <a:rPr lang="en-US" sz="1400" dirty="0" smtClean="0">
                <a:latin typeface="Century Gothic"/>
                <a:cs typeface="Century Gothic"/>
              </a:rPr>
              <a:t>which</a:t>
            </a:r>
            <a:r>
              <a:rPr lang="en-US" sz="1400" spc="-5" dirty="0" smtClean="0">
                <a:latin typeface="Century Gothic"/>
                <a:cs typeface="Century Gothic"/>
              </a:rPr>
              <a:t> she proceeded</a:t>
            </a:r>
            <a:r>
              <a:rPr lang="en-US" sz="1400" spc="-10" dirty="0" smtClean="0">
                <a:latin typeface="Century Gothic"/>
                <a:cs typeface="Century Gothic"/>
              </a:rPr>
              <a:t> </a:t>
            </a:r>
            <a:r>
              <a:rPr lang="en-US" sz="1400" spc="-5" dirty="0" smtClean="0">
                <a:latin typeface="Century Gothic"/>
                <a:cs typeface="Century Gothic"/>
              </a:rPr>
              <a:t>to</a:t>
            </a:r>
            <a:r>
              <a:rPr lang="en-US" sz="1400" dirty="0" smtClean="0">
                <a:latin typeface="Century Gothic"/>
                <a:cs typeface="Century Gothic"/>
              </a:rPr>
              <a:t> </a:t>
            </a:r>
            <a:r>
              <a:rPr lang="en-US" sz="1400" spc="-5" dirty="0" smtClean="0">
                <a:latin typeface="Century Gothic"/>
                <a:cs typeface="Century Gothic"/>
              </a:rPr>
              <a:t>the</a:t>
            </a:r>
            <a:r>
              <a:rPr lang="en-US" sz="1400" spc="5" dirty="0" smtClean="0">
                <a:latin typeface="Century Gothic"/>
                <a:cs typeface="Century Gothic"/>
              </a:rPr>
              <a:t> </a:t>
            </a:r>
            <a:r>
              <a:rPr lang="en-US" sz="1400" dirty="0" smtClean="0">
                <a:latin typeface="Century Gothic"/>
                <a:cs typeface="Century Gothic"/>
              </a:rPr>
              <a:t>United</a:t>
            </a:r>
            <a:r>
              <a:rPr lang="en-US" sz="1400" spc="5" dirty="0" smtClean="0">
                <a:latin typeface="Century Gothic"/>
                <a:cs typeface="Century Gothic"/>
              </a:rPr>
              <a:t> </a:t>
            </a:r>
            <a:r>
              <a:rPr lang="en-US" sz="1400" spc="-5" dirty="0" smtClean="0">
                <a:latin typeface="Century Gothic"/>
                <a:cs typeface="Century Gothic"/>
              </a:rPr>
              <a:t>Kingdom.</a:t>
            </a:r>
            <a:endParaRPr lang="en-US" sz="1400" dirty="0" smtClean="0">
              <a:latin typeface="Century Gothic"/>
              <a:cs typeface="Century Gothic"/>
            </a:endParaRPr>
          </a:p>
          <a:p>
            <a:pPr>
              <a:lnSpc>
                <a:spcPct val="100000"/>
              </a:lnSpc>
              <a:spcBef>
                <a:spcPts val="50"/>
              </a:spcBef>
            </a:pPr>
            <a:endParaRPr lang="en-US" sz="1400" dirty="0" smtClean="0">
              <a:latin typeface="Century Gothic"/>
              <a:cs typeface="Century Gothic"/>
            </a:endParaRPr>
          </a:p>
          <a:p>
            <a:pPr marL="12700" marR="5080">
              <a:lnSpc>
                <a:spcPct val="105500"/>
              </a:lnSpc>
            </a:pPr>
            <a:r>
              <a:rPr lang="en-US" sz="1400" dirty="0" smtClean="0">
                <a:latin typeface="Century Gothic"/>
                <a:cs typeface="Century Gothic"/>
              </a:rPr>
              <a:t>Furthermore, following </a:t>
            </a:r>
            <a:r>
              <a:rPr lang="en-US" sz="1400" spc="-5" dirty="0" smtClean="0">
                <a:latin typeface="Century Gothic"/>
                <a:cs typeface="Century Gothic"/>
              </a:rPr>
              <a:t>her study </a:t>
            </a:r>
            <a:r>
              <a:rPr lang="en-US" sz="1400" dirty="0" smtClean="0">
                <a:latin typeface="Century Gothic"/>
                <a:cs typeface="Century Gothic"/>
              </a:rPr>
              <a:t>of </a:t>
            </a:r>
            <a:r>
              <a:rPr lang="en-US" sz="1400" spc="-5" dirty="0" smtClean="0">
                <a:latin typeface="Century Gothic"/>
                <a:cs typeface="Century Gothic"/>
              </a:rPr>
              <a:t>Childhood Development </a:t>
            </a:r>
            <a:r>
              <a:rPr lang="en-US" sz="1400" spc="5" dirty="0" smtClean="0">
                <a:latin typeface="Century Gothic"/>
                <a:cs typeface="Century Gothic"/>
              </a:rPr>
              <a:t>in </a:t>
            </a:r>
            <a:r>
              <a:rPr lang="en-US" sz="1400" spc="10" dirty="0" smtClean="0">
                <a:latin typeface="Century Gothic"/>
                <a:cs typeface="Century Gothic"/>
              </a:rPr>
              <a:t> </a:t>
            </a:r>
            <a:r>
              <a:rPr lang="en-US" sz="1400" spc="-5" dirty="0" smtClean="0">
                <a:latin typeface="Century Gothic"/>
                <a:cs typeface="Century Gothic"/>
              </a:rPr>
              <a:t>the USA, she </a:t>
            </a:r>
            <a:r>
              <a:rPr lang="en-US" sz="1400" dirty="0" smtClean="0">
                <a:latin typeface="Century Gothic"/>
                <a:cs typeface="Century Gothic"/>
              </a:rPr>
              <a:t>returned </a:t>
            </a:r>
            <a:r>
              <a:rPr lang="en-US" sz="1400" spc="-5" dirty="0" smtClean="0">
                <a:latin typeface="Century Gothic"/>
                <a:cs typeface="Century Gothic"/>
              </a:rPr>
              <a:t>to </a:t>
            </a:r>
            <a:r>
              <a:rPr lang="en-US" sz="1400" dirty="0" smtClean="0">
                <a:latin typeface="Century Gothic"/>
                <a:cs typeface="Century Gothic"/>
              </a:rPr>
              <a:t>Nigeria </a:t>
            </a:r>
            <a:r>
              <a:rPr lang="en-US" sz="1400" spc="-10" dirty="0" smtClean="0">
                <a:latin typeface="Century Gothic"/>
                <a:cs typeface="Century Gothic"/>
              </a:rPr>
              <a:t>and </a:t>
            </a:r>
            <a:r>
              <a:rPr lang="en-US" sz="1400" dirty="0" smtClean="0">
                <a:latin typeface="Century Gothic"/>
                <a:cs typeface="Century Gothic"/>
              </a:rPr>
              <a:t>went on </a:t>
            </a:r>
            <a:r>
              <a:rPr lang="en-US" sz="1400" spc="-5" dirty="0" smtClean="0">
                <a:latin typeface="Century Gothic"/>
                <a:cs typeface="Century Gothic"/>
              </a:rPr>
              <a:t>to work </a:t>
            </a:r>
            <a:r>
              <a:rPr lang="en-US" sz="1400" spc="5" dirty="0" smtClean="0">
                <a:latin typeface="Century Gothic"/>
                <a:cs typeface="Century Gothic"/>
              </a:rPr>
              <a:t>in </a:t>
            </a:r>
            <a:r>
              <a:rPr lang="en-US" sz="1400" dirty="0" smtClean="0">
                <a:latin typeface="Century Gothic"/>
                <a:cs typeface="Century Gothic"/>
              </a:rPr>
              <a:t>leading </a:t>
            </a:r>
            <a:r>
              <a:rPr lang="en-US" sz="1400" spc="-375" dirty="0" smtClean="0">
                <a:latin typeface="Century Gothic"/>
                <a:cs typeface="Century Gothic"/>
              </a:rPr>
              <a:t> </a:t>
            </a:r>
            <a:r>
              <a:rPr lang="en-US" sz="1400" spc="-5" dirty="0" smtClean="0">
                <a:latin typeface="Century Gothic"/>
                <a:cs typeface="Century Gothic"/>
              </a:rPr>
              <a:t>educational institutions </a:t>
            </a:r>
            <a:r>
              <a:rPr lang="en-US" sz="1400" spc="5" dirty="0" smtClean="0">
                <a:latin typeface="Century Gothic"/>
                <a:cs typeface="Century Gothic"/>
              </a:rPr>
              <a:t>in </a:t>
            </a:r>
            <a:r>
              <a:rPr lang="en-US" sz="1400" dirty="0" smtClean="0">
                <a:latin typeface="Century Gothic"/>
                <a:cs typeface="Century Gothic"/>
              </a:rPr>
              <a:t>Lagos </a:t>
            </a:r>
            <a:r>
              <a:rPr lang="en-US" sz="1400" spc="-5" dirty="0" smtClean="0">
                <a:latin typeface="Century Gothic"/>
                <a:cs typeface="Century Gothic"/>
              </a:rPr>
              <a:t>state. </a:t>
            </a:r>
            <a:r>
              <a:rPr lang="en-US" sz="1400" spc="5" dirty="0" smtClean="0">
                <a:latin typeface="Century Gothic"/>
                <a:cs typeface="Century Gothic"/>
              </a:rPr>
              <a:t>As </a:t>
            </a:r>
            <a:r>
              <a:rPr lang="en-US" sz="1400" spc="-5" dirty="0" smtClean="0">
                <a:latin typeface="Century Gothic"/>
                <a:cs typeface="Century Gothic"/>
              </a:rPr>
              <a:t>early childhood </a:t>
            </a:r>
            <a:r>
              <a:rPr lang="en-US" sz="1400" spc="5" dirty="0" smtClean="0">
                <a:latin typeface="Century Gothic"/>
                <a:cs typeface="Century Gothic"/>
              </a:rPr>
              <a:t>is </a:t>
            </a:r>
            <a:r>
              <a:rPr lang="en-US" sz="1400" dirty="0" smtClean="0">
                <a:latin typeface="Century Gothic"/>
                <a:cs typeface="Century Gothic"/>
              </a:rPr>
              <a:t>a </a:t>
            </a:r>
            <a:r>
              <a:rPr lang="en-US" sz="1400" spc="5" dirty="0" smtClean="0">
                <a:latin typeface="Century Gothic"/>
                <a:cs typeface="Century Gothic"/>
              </a:rPr>
              <a:t> </a:t>
            </a:r>
            <a:r>
              <a:rPr lang="en-US" sz="1400" dirty="0" smtClean="0">
                <a:latin typeface="Century Gothic"/>
                <a:cs typeface="Century Gothic"/>
              </a:rPr>
              <a:t>significant time </a:t>
            </a:r>
            <a:r>
              <a:rPr lang="en-US" sz="1400" spc="5" dirty="0" smtClean="0">
                <a:latin typeface="Century Gothic"/>
                <a:cs typeface="Century Gothic"/>
              </a:rPr>
              <a:t>in </a:t>
            </a:r>
            <a:r>
              <a:rPr lang="en-US" sz="1400" dirty="0" smtClean="0">
                <a:latin typeface="Century Gothic"/>
                <a:cs typeface="Century Gothic"/>
              </a:rPr>
              <a:t>a </a:t>
            </a:r>
            <a:r>
              <a:rPr lang="en-US" sz="1400" spc="-5" dirty="0" smtClean="0">
                <a:latin typeface="Century Gothic"/>
                <a:cs typeface="Century Gothic"/>
              </a:rPr>
              <a:t>child’s </a:t>
            </a:r>
            <a:r>
              <a:rPr lang="en-US" sz="1400" dirty="0" smtClean="0">
                <a:latin typeface="Century Gothic"/>
                <a:cs typeface="Century Gothic"/>
              </a:rPr>
              <a:t>life; </a:t>
            </a:r>
            <a:r>
              <a:rPr lang="en-US" sz="1400" spc="5" dirty="0" smtClean="0">
                <a:latin typeface="Century Gothic"/>
                <a:cs typeface="Century Gothic"/>
              </a:rPr>
              <a:t>in </a:t>
            </a:r>
            <a:r>
              <a:rPr lang="en-US" sz="1400" dirty="0" smtClean="0">
                <a:latin typeface="Century Gothic"/>
                <a:cs typeface="Century Gothic"/>
              </a:rPr>
              <a:t>which </a:t>
            </a:r>
            <a:r>
              <a:rPr lang="en-US" sz="1400" spc="-5" dirty="0" smtClean="0">
                <a:latin typeface="Century Gothic"/>
                <a:cs typeface="Century Gothic"/>
              </a:rPr>
              <a:t>personality </a:t>
            </a:r>
            <a:r>
              <a:rPr lang="en-US" sz="1400" spc="-10" dirty="0" smtClean="0">
                <a:latin typeface="Century Gothic"/>
                <a:cs typeface="Century Gothic"/>
              </a:rPr>
              <a:t>and </a:t>
            </a:r>
            <a:r>
              <a:rPr lang="en-US" sz="1400" spc="-5" dirty="0" smtClean="0">
                <a:latin typeface="Century Gothic"/>
                <a:cs typeface="Century Gothic"/>
              </a:rPr>
              <a:t> intellectual</a:t>
            </a:r>
            <a:r>
              <a:rPr lang="en-US" sz="1400" spc="5" dirty="0" smtClean="0">
                <a:latin typeface="Century Gothic"/>
                <a:cs typeface="Century Gothic"/>
              </a:rPr>
              <a:t> </a:t>
            </a:r>
            <a:r>
              <a:rPr lang="en-US" sz="1400" spc="-5" dirty="0" smtClean="0">
                <a:latin typeface="Century Gothic"/>
                <a:cs typeface="Century Gothic"/>
              </a:rPr>
              <a:t>abilities</a:t>
            </a:r>
            <a:r>
              <a:rPr lang="en-US" sz="1400" dirty="0" smtClean="0">
                <a:latin typeface="Century Gothic"/>
                <a:cs typeface="Century Gothic"/>
              </a:rPr>
              <a:t> </a:t>
            </a:r>
            <a:r>
              <a:rPr lang="en-US" sz="1400" spc="-5" dirty="0" smtClean="0">
                <a:latin typeface="Century Gothic"/>
                <a:cs typeface="Century Gothic"/>
              </a:rPr>
              <a:t>are developed;</a:t>
            </a:r>
            <a:r>
              <a:rPr lang="en-US" sz="1400" spc="-15" dirty="0" smtClean="0">
                <a:latin typeface="Century Gothic"/>
                <a:cs typeface="Century Gothic"/>
              </a:rPr>
              <a:t> </a:t>
            </a:r>
            <a:r>
              <a:rPr lang="en-US" sz="1400" spc="-5" dirty="0" smtClean="0">
                <a:latin typeface="Century Gothic"/>
                <a:cs typeface="Century Gothic"/>
              </a:rPr>
              <a:t>she</a:t>
            </a:r>
            <a:r>
              <a:rPr lang="en-US" sz="1400" spc="5" dirty="0" smtClean="0">
                <a:latin typeface="Century Gothic"/>
                <a:cs typeface="Century Gothic"/>
              </a:rPr>
              <a:t> is</a:t>
            </a:r>
            <a:r>
              <a:rPr lang="en-US" sz="1400" spc="-5" dirty="0" smtClean="0">
                <a:latin typeface="Century Gothic"/>
                <a:cs typeface="Century Gothic"/>
              </a:rPr>
              <a:t> </a:t>
            </a:r>
            <a:r>
              <a:rPr lang="en-US" sz="1400" dirty="0" smtClean="0">
                <a:latin typeface="Century Gothic"/>
                <a:cs typeface="Century Gothic"/>
              </a:rPr>
              <a:t>a</a:t>
            </a:r>
            <a:r>
              <a:rPr lang="en-US" sz="1400" spc="10" dirty="0" smtClean="0">
                <a:latin typeface="Century Gothic"/>
                <a:cs typeface="Century Gothic"/>
              </a:rPr>
              <a:t> </a:t>
            </a:r>
            <a:r>
              <a:rPr lang="en-US" sz="1400" spc="-5" dirty="0" smtClean="0">
                <a:latin typeface="Century Gothic"/>
                <a:cs typeface="Century Gothic"/>
              </a:rPr>
              <a:t>firm</a:t>
            </a:r>
            <a:r>
              <a:rPr lang="en-US" sz="1400" spc="5" dirty="0" smtClean="0">
                <a:latin typeface="Century Gothic"/>
                <a:cs typeface="Century Gothic"/>
              </a:rPr>
              <a:t> </a:t>
            </a:r>
            <a:r>
              <a:rPr lang="en-US" sz="1400" spc="-5" dirty="0" smtClean="0">
                <a:latin typeface="Century Gothic"/>
                <a:cs typeface="Century Gothic"/>
              </a:rPr>
              <a:t>believer</a:t>
            </a:r>
            <a:r>
              <a:rPr lang="en-US" sz="1400" spc="5" dirty="0" smtClean="0">
                <a:latin typeface="Century Gothic"/>
                <a:cs typeface="Century Gothic"/>
              </a:rPr>
              <a:t> in</a:t>
            </a:r>
            <a:r>
              <a:rPr lang="en-US" sz="1400" spc="-5" dirty="0" smtClean="0">
                <a:latin typeface="Century Gothic"/>
                <a:cs typeface="Century Gothic"/>
              </a:rPr>
              <a:t> using </a:t>
            </a:r>
            <a:r>
              <a:rPr lang="en-US" sz="1400" spc="-370" dirty="0" smtClean="0">
                <a:latin typeface="Century Gothic"/>
                <a:cs typeface="Century Gothic"/>
              </a:rPr>
              <a:t> </a:t>
            </a:r>
            <a:r>
              <a:rPr lang="en-US" sz="1400" spc="-5" dirty="0" smtClean="0">
                <a:latin typeface="Century Gothic"/>
                <a:cs typeface="Century Gothic"/>
              </a:rPr>
              <a:t>all</a:t>
            </a:r>
            <a:r>
              <a:rPr lang="en-US" sz="1400" spc="15" dirty="0" smtClean="0">
                <a:latin typeface="Century Gothic"/>
                <a:cs typeface="Century Gothic"/>
              </a:rPr>
              <a:t> </a:t>
            </a:r>
            <a:r>
              <a:rPr lang="en-US" sz="1400" spc="-5" dirty="0" smtClean="0">
                <a:latin typeface="Century Gothic"/>
                <a:cs typeface="Century Gothic"/>
              </a:rPr>
              <a:t>the </a:t>
            </a:r>
            <a:r>
              <a:rPr lang="en-US" sz="1400" dirty="0" smtClean="0">
                <a:latin typeface="Century Gothic"/>
                <a:cs typeface="Century Gothic"/>
              </a:rPr>
              <a:t>tools</a:t>
            </a:r>
            <a:r>
              <a:rPr lang="en-US" sz="1400" spc="-5" dirty="0" smtClean="0">
                <a:latin typeface="Century Gothic"/>
                <a:cs typeface="Century Gothic"/>
              </a:rPr>
              <a:t> required</a:t>
            </a:r>
            <a:r>
              <a:rPr lang="en-US" sz="1400" spc="-10" dirty="0" smtClean="0">
                <a:latin typeface="Century Gothic"/>
                <a:cs typeface="Century Gothic"/>
              </a:rPr>
              <a:t> </a:t>
            </a:r>
            <a:r>
              <a:rPr lang="en-US" sz="1400" spc="-5" dirty="0" smtClean="0">
                <a:latin typeface="Century Gothic"/>
                <a:cs typeface="Century Gothic"/>
              </a:rPr>
              <a:t>to</a:t>
            </a:r>
            <a:r>
              <a:rPr lang="en-US" sz="1400" spc="5" dirty="0" smtClean="0">
                <a:latin typeface="Century Gothic"/>
                <a:cs typeface="Century Gothic"/>
              </a:rPr>
              <a:t> </a:t>
            </a:r>
            <a:r>
              <a:rPr lang="en-US" sz="1400" spc="-5" dirty="0" smtClean="0">
                <a:latin typeface="Century Gothic"/>
                <a:cs typeface="Century Gothic"/>
              </a:rPr>
              <a:t>allow</a:t>
            </a:r>
            <a:r>
              <a:rPr lang="en-US" sz="1400" spc="5" dirty="0" smtClean="0">
                <a:latin typeface="Century Gothic"/>
                <a:cs typeface="Century Gothic"/>
              </a:rPr>
              <a:t> </a:t>
            </a:r>
            <a:r>
              <a:rPr lang="en-US" sz="1400" dirty="0" smtClean="0">
                <a:latin typeface="Century Gothic"/>
                <a:cs typeface="Century Gothic"/>
              </a:rPr>
              <a:t>a</a:t>
            </a:r>
            <a:r>
              <a:rPr lang="en-US" sz="1400" spc="5" dirty="0" smtClean="0">
                <a:latin typeface="Century Gothic"/>
                <a:cs typeface="Century Gothic"/>
              </a:rPr>
              <a:t> </a:t>
            </a:r>
            <a:r>
              <a:rPr lang="en-US" sz="1400" spc="-5" dirty="0" smtClean="0">
                <a:latin typeface="Century Gothic"/>
                <a:cs typeface="Century Gothic"/>
              </a:rPr>
              <a:t>child</a:t>
            </a:r>
            <a:r>
              <a:rPr lang="en-US" sz="1400" spc="-10" dirty="0" smtClean="0">
                <a:latin typeface="Century Gothic"/>
                <a:cs typeface="Century Gothic"/>
              </a:rPr>
              <a:t> </a:t>
            </a:r>
            <a:r>
              <a:rPr lang="en-US" sz="1400" spc="-5" dirty="0" smtClean="0">
                <a:latin typeface="Century Gothic"/>
                <a:cs typeface="Century Gothic"/>
              </a:rPr>
              <a:t>to</a:t>
            </a:r>
            <a:r>
              <a:rPr lang="en-US" sz="1400" spc="5" dirty="0" smtClean="0">
                <a:latin typeface="Century Gothic"/>
                <a:cs typeface="Century Gothic"/>
              </a:rPr>
              <a:t> </a:t>
            </a:r>
            <a:r>
              <a:rPr lang="en-US" sz="1400" dirty="0" smtClean="0">
                <a:latin typeface="Century Gothic"/>
                <a:cs typeface="Century Gothic"/>
              </a:rPr>
              <a:t>fulfill </a:t>
            </a:r>
            <a:r>
              <a:rPr lang="en-US" sz="1400" spc="-5" dirty="0" smtClean="0">
                <a:latin typeface="Century Gothic"/>
                <a:cs typeface="Century Gothic"/>
              </a:rPr>
              <a:t>potential;</a:t>
            </a:r>
            <a:r>
              <a:rPr lang="en-US" sz="1400" spc="-15" dirty="0" smtClean="0">
                <a:latin typeface="Century Gothic"/>
                <a:cs typeface="Century Gothic"/>
              </a:rPr>
              <a:t> </a:t>
            </a:r>
            <a:r>
              <a:rPr lang="en-US" sz="1400" dirty="0" smtClean="0">
                <a:latin typeface="Century Gothic"/>
                <a:cs typeface="Century Gothic"/>
              </a:rPr>
              <a:t>such</a:t>
            </a:r>
            <a:r>
              <a:rPr lang="en-US" sz="1400" spc="-10" dirty="0" smtClean="0">
                <a:latin typeface="Century Gothic"/>
                <a:cs typeface="Century Gothic"/>
              </a:rPr>
              <a:t> </a:t>
            </a:r>
            <a:r>
              <a:rPr lang="en-US" sz="1400" spc="-5" dirty="0" smtClean="0">
                <a:latin typeface="Century Gothic"/>
                <a:cs typeface="Century Gothic"/>
              </a:rPr>
              <a:t>as </a:t>
            </a:r>
            <a:r>
              <a:rPr lang="en-US" sz="1400" dirty="0" smtClean="0">
                <a:latin typeface="Century Gothic"/>
                <a:cs typeface="Century Gothic"/>
              </a:rPr>
              <a:t> creating a </a:t>
            </a:r>
            <a:r>
              <a:rPr lang="en-US" sz="1400" spc="-5" dirty="0" smtClean="0">
                <a:latin typeface="Century Gothic"/>
                <a:cs typeface="Century Gothic"/>
              </a:rPr>
              <a:t>positive and peaceful environment. </a:t>
            </a:r>
            <a:r>
              <a:rPr lang="en-US" sz="1400" spc="5" dirty="0" smtClean="0">
                <a:latin typeface="Century Gothic"/>
                <a:cs typeface="Century Gothic"/>
              </a:rPr>
              <a:t>As </a:t>
            </a:r>
            <a:r>
              <a:rPr lang="en-US" sz="1400" dirty="0" smtClean="0">
                <a:latin typeface="Century Gothic"/>
                <a:cs typeface="Century Gothic"/>
              </a:rPr>
              <a:t>a mother </a:t>
            </a:r>
            <a:r>
              <a:rPr lang="en-US" sz="1400" spc="5" dirty="0" smtClean="0">
                <a:latin typeface="Century Gothic"/>
                <a:cs typeface="Century Gothic"/>
              </a:rPr>
              <a:t> </a:t>
            </a:r>
            <a:r>
              <a:rPr lang="en-US" sz="1400" dirty="0" smtClean="0">
                <a:latin typeface="Century Gothic"/>
                <a:cs typeface="Century Gothic"/>
              </a:rPr>
              <a:t>herself, </a:t>
            </a:r>
            <a:r>
              <a:rPr lang="en-US" sz="1400" spc="-5" dirty="0" smtClean="0">
                <a:latin typeface="Century Gothic"/>
                <a:cs typeface="Century Gothic"/>
              </a:rPr>
              <a:t>she </a:t>
            </a:r>
            <a:r>
              <a:rPr lang="en-US" sz="1400" spc="5" dirty="0" smtClean="0">
                <a:latin typeface="Century Gothic"/>
                <a:cs typeface="Century Gothic"/>
              </a:rPr>
              <a:t>is </a:t>
            </a:r>
            <a:r>
              <a:rPr lang="en-US" sz="1400" spc="-5" dirty="0" smtClean="0">
                <a:latin typeface="Century Gothic"/>
                <a:cs typeface="Century Gothic"/>
              </a:rPr>
              <a:t>driven and </a:t>
            </a:r>
            <a:r>
              <a:rPr lang="en-US" sz="1400" dirty="0" smtClean="0">
                <a:latin typeface="Century Gothic"/>
                <a:cs typeface="Century Gothic"/>
              </a:rPr>
              <a:t>keen </a:t>
            </a:r>
            <a:r>
              <a:rPr lang="en-US" sz="1400" spc="5" dirty="0" smtClean="0">
                <a:latin typeface="Century Gothic"/>
                <a:cs typeface="Century Gothic"/>
              </a:rPr>
              <a:t>in </a:t>
            </a:r>
            <a:r>
              <a:rPr lang="en-US" sz="1400" dirty="0" smtClean="0">
                <a:latin typeface="Century Gothic"/>
                <a:cs typeface="Century Gothic"/>
              </a:rPr>
              <a:t>her resolve </a:t>
            </a:r>
            <a:r>
              <a:rPr lang="en-US" sz="1400" spc="-5" dirty="0" smtClean="0">
                <a:latin typeface="Century Gothic"/>
                <a:cs typeface="Century Gothic"/>
              </a:rPr>
              <a:t>to </a:t>
            </a:r>
            <a:r>
              <a:rPr lang="en-US" sz="1400" dirty="0" smtClean="0">
                <a:latin typeface="Century Gothic"/>
                <a:cs typeface="Century Gothic"/>
              </a:rPr>
              <a:t>see </a:t>
            </a:r>
            <a:r>
              <a:rPr lang="en-US" sz="1400" spc="-5" dirty="0" smtClean="0">
                <a:latin typeface="Century Gothic"/>
                <a:cs typeface="Century Gothic"/>
              </a:rPr>
              <a:t>the </a:t>
            </a:r>
            <a:r>
              <a:rPr lang="en-US" sz="1400" dirty="0" smtClean="0">
                <a:latin typeface="Century Gothic"/>
                <a:cs typeface="Century Gothic"/>
              </a:rPr>
              <a:t>social, </a:t>
            </a:r>
            <a:r>
              <a:rPr lang="en-US" sz="1400" spc="5" dirty="0" smtClean="0">
                <a:latin typeface="Century Gothic"/>
                <a:cs typeface="Century Gothic"/>
              </a:rPr>
              <a:t> </a:t>
            </a:r>
            <a:r>
              <a:rPr lang="en-US" sz="1400" dirty="0" smtClean="0">
                <a:latin typeface="Century Gothic"/>
                <a:cs typeface="Century Gothic"/>
              </a:rPr>
              <a:t>emotional, </a:t>
            </a:r>
            <a:r>
              <a:rPr lang="en-US" sz="1400" spc="-5" dirty="0" smtClean="0">
                <a:latin typeface="Century Gothic"/>
                <a:cs typeface="Century Gothic"/>
              </a:rPr>
              <a:t>cognitive and physical development </a:t>
            </a:r>
            <a:r>
              <a:rPr lang="en-US" sz="1400" dirty="0" smtClean="0">
                <a:latin typeface="Century Gothic"/>
                <a:cs typeface="Century Gothic"/>
              </a:rPr>
              <a:t>of children </a:t>
            </a:r>
            <a:r>
              <a:rPr lang="en-US" sz="1400" spc="5" dirty="0" smtClean="0">
                <a:latin typeface="Century Gothic"/>
                <a:cs typeface="Century Gothic"/>
              </a:rPr>
              <a:t> </a:t>
            </a:r>
            <a:r>
              <a:rPr lang="en-US" sz="1400" dirty="0" smtClean="0">
                <a:latin typeface="Century Gothic"/>
                <a:cs typeface="Century Gothic"/>
              </a:rPr>
              <a:t>which </a:t>
            </a:r>
            <a:r>
              <a:rPr lang="en-US" sz="1400" spc="-5" dirty="0" smtClean="0">
                <a:latin typeface="Century Gothic"/>
                <a:cs typeface="Century Gothic"/>
              </a:rPr>
              <a:t>will stand them </a:t>
            </a:r>
            <a:r>
              <a:rPr lang="en-US" sz="1400" spc="5" dirty="0" smtClean="0">
                <a:latin typeface="Century Gothic"/>
                <a:cs typeface="Century Gothic"/>
              </a:rPr>
              <a:t>in </a:t>
            </a:r>
            <a:r>
              <a:rPr lang="en-US" sz="1400" dirty="0" smtClean="0">
                <a:latin typeface="Century Gothic"/>
                <a:cs typeface="Century Gothic"/>
              </a:rPr>
              <a:t>good </a:t>
            </a:r>
            <a:r>
              <a:rPr lang="en-US" sz="1400" spc="-5" dirty="0" smtClean="0">
                <a:latin typeface="Century Gothic"/>
                <a:cs typeface="Century Gothic"/>
              </a:rPr>
              <a:t>stead towards achieving </a:t>
            </a:r>
            <a:r>
              <a:rPr lang="en-US" sz="1400" dirty="0" smtClean="0">
                <a:latin typeface="Century Gothic"/>
                <a:cs typeface="Century Gothic"/>
              </a:rPr>
              <a:t>their </a:t>
            </a:r>
            <a:r>
              <a:rPr lang="en-US" sz="1400" spc="5" dirty="0" smtClean="0">
                <a:latin typeface="Century Gothic"/>
                <a:cs typeface="Century Gothic"/>
              </a:rPr>
              <a:t> </a:t>
            </a:r>
            <a:r>
              <a:rPr lang="en-US" sz="1400" dirty="0" smtClean="0">
                <a:latin typeface="Century Gothic"/>
                <a:cs typeface="Century Gothic"/>
              </a:rPr>
              <a:t>life's goals. </a:t>
            </a:r>
            <a:r>
              <a:rPr lang="en-US" sz="1400" spc="-5" dirty="0" smtClean="0">
                <a:latin typeface="Century Gothic"/>
                <a:cs typeface="Century Gothic"/>
              </a:rPr>
              <a:t>She </a:t>
            </a:r>
            <a:r>
              <a:rPr lang="en-US" sz="1400" spc="5" dirty="0" smtClean="0">
                <a:latin typeface="Century Gothic"/>
                <a:cs typeface="Century Gothic"/>
              </a:rPr>
              <a:t>is </a:t>
            </a:r>
            <a:r>
              <a:rPr lang="en-US" sz="1400" dirty="0" smtClean="0">
                <a:latin typeface="Century Gothic"/>
                <a:cs typeface="Century Gothic"/>
              </a:rPr>
              <a:t>committed </a:t>
            </a:r>
            <a:r>
              <a:rPr lang="en-US" sz="1400" spc="-5" dirty="0" smtClean="0">
                <a:latin typeface="Century Gothic"/>
                <a:cs typeface="Century Gothic"/>
              </a:rPr>
              <a:t>to </a:t>
            </a:r>
            <a:r>
              <a:rPr lang="en-US" sz="1400" dirty="0" smtClean="0">
                <a:latin typeface="Century Gothic"/>
                <a:cs typeface="Century Gothic"/>
              </a:rPr>
              <a:t>working </a:t>
            </a:r>
            <a:r>
              <a:rPr lang="en-US" sz="1400" spc="-5" dirty="0" smtClean="0">
                <a:latin typeface="Century Gothic"/>
                <a:cs typeface="Century Gothic"/>
              </a:rPr>
              <a:t>alongside parents </a:t>
            </a:r>
            <a:r>
              <a:rPr lang="en-US" sz="1400" spc="5" dirty="0" smtClean="0">
                <a:latin typeface="Century Gothic"/>
                <a:cs typeface="Century Gothic"/>
              </a:rPr>
              <a:t>in </a:t>
            </a:r>
            <a:r>
              <a:rPr lang="en-US" sz="1400" spc="10" dirty="0" smtClean="0">
                <a:latin typeface="Century Gothic"/>
                <a:cs typeface="Century Gothic"/>
              </a:rPr>
              <a:t> </a:t>
            </a:r>
            <a:r>
              <a:rPr lang="en-US" sz="1400" spc="-5" dirty="0" smtClean="0">
                <a:latin typeface="Century Gothic"/>
                <a:cs typeface="Century Gothic"/>
              </a:rPr>
              <a:t>ensuring the best level </a:t>
            </a:r>
            <a:r>
              <a:rPr lang="en-US" sz="1400" dirty="0" smtClean="0">
                <a:latin typeface="Century Gothic"/>
                <a:cs typeface="Century Gothic"/>
              </a:rPr>
              <a:t>of </a:t>
            </a:r>
            <a:r>
              <a:rPr lang="en-US" sz="1400" spc="-5" dirty="0" smtClean="0">
                <a:latin typeface="Century Gothic"/>
                <a:cs typeface="Century Gothic"/>
              </a:rPr>
              <a:t>teaching and </a:t>
            </a:r>
            <a:r>
              <a:rPr lang="en-US" sz="1400" dirty="0" smtClean="0">
                <a:latin typeface="Century Gothic"/>
                <a:cs typeface="Century Gothic"/>
              </a:rPr>
              <a:t>support </a:t>
            </a:r>
            <a:r>
              <a:rPr lang="en-US" sz="1400" spc="5" dirty="0" smtClean="0">
                <a:latin typeface="Century Gothic"/>
                <a:cs typeface="Century Gothic"/>
              </a:rPr>
              <a:t>is </a:t>
            </a:r>
            <a:r>
              <a:rPr lang="en-US" sz="1400" spc="-5" dirty="0" smtClean="0">
                <a:latin typeface="Century Gothic"/>
                <a:cs typeface="Century Gothic"/>
              </a:rPr>
              <a:t>given to </a:t>
            </a:r>
            <a:r>
              <a:rPr lang="en-US" sz="1400" dirty="0" smtClean="0">
                <a:latin typeface="Century Gothic"/>
                <a:cs typeface="Century Gothic"/>
              </a:rPr>
              <a:t>their </a:t>
            </a:r>
            <a:r>
              <a:rPr lang="en-US" sz="1400" spc="5" dirty="0" smtClean="0">
                <a:latin typeface="Century Gothic"/>
                <a:cs typeface="Century Gothic"/>
              </a:rPr>
              <a:t> </a:t>
            </a:r>
            <a:r>
              <a:rPr lang="en-US" sz="1400" dirty="0" smtClean="0">
                <a:latin typeface="Century Gothic"/>
                <a:cs typeface="Century Gothic"/>
              </a:rPr>
              <a:t>children </a:t>
            </a:r>
            <a:r>
              <a:rPr lang="en-US" sz="1400" spc="-5" dirty="0" smtClean="0">
                <a:latin typeface="Century Gothic"/>
                <a:cs typeface="Century Gothic"/>
              </a:rPr>
              <a:t>as well as providing </a:t>
            </a:r>
            <a:r>
              <a:rPr lang="en-US" sz="1400" dirty="0" smtClean="0">
                <a:latin typeface="Century Gothic"/>
                <a:cs typeface="Century Gothic"/>
              </a:rPr>
              <a:t>a </a:t>
            </a:r>
            <a:r>
              <a:rPr lang="en-US" sz="1400" spc="-5" dirty="0" smtClean="0">
                <a:latin typeface="Century Gothic"/>
                <a:cs typeface="Century Gothic"/>
              </a:rPr>
              <a:t>happy and rewarding </a:t>
            </a:r>
            <a:r>
              <a:rPr lang="en-US" sz="1400" dirty="0" smtClean="0">
                <a:latin typeface="Century Gothic"/>
                <a:cs typeface="Century Gothic"/>
              </a:rPr>
              <a:t> </a:t>
            </a:r>
            <a:r>
              <a:rPr lang="en-US" sz="1400" spc="-5" dirty="0" smtClean="0">
                <a:latin typeface="Century Gothic"/>
                <a:cs typeface="Century Gothic"/>
              </a:rPr>
              <a:t>experience for</a:t>
            </a:r>
            <a:r>
              <a:rPr lang="en-US" sz="1400" spc="-10" dirty="0" smtClean="0">
                <a:latin typeface="Century Gothic"/>
                <a:cs typeface="Century Gothic"/>
              </a:rPr>
              <a:t> </a:t>
            </a:r>
            <a:r>
              <a:rPr lang="en-US" sz="1400" spc="-5" dirty="0" smtClean="0">
                <a:latin typeface="Century Gothic"/>
                <a:cs typeface="Century Gothic"/>
              </a:rPr>
              <a:t>the </a:t>
            </a:r>
            <a:r>
              <a:rPr lang="en-US" sz="1400" dirty="0" smtClean="0">
                <a:latin typeface="Century Gothic"/>
                <a:cs typeface="Century Gothic"/>
              </a:rPr>
              <a:t>pupils</a:t>
            </a:r>
            <a:r>
              <a:rPr lang="en-US" sz="1400" spc="-10" dirty="0" smtClean="0">
                <a:latin typeface="Century Gothic"/>
                <a:cs typeface="Century Gothic"/>
              </a:rPr>
              <a:t> </a:t>
            </a:r>
            <a:r>
              <a:rPr lang="en-US" sz="1400" dirty="0" smtClean="0">
                <a:latin typeface="Century Gothic"/>
                <a:cs typeface="Century Gothic"/>
              </a:rPr>
              <a:t>of </a:t>
            </a:r>
            <a:r>
              <a:rPr lang="en-US" sz="1400" spc="-5" dirty="0" smtClean="0">
                <a:latin typeface="Century Gothic"/>
                <a:cs typeface="Century Gothic"/>
              </a:rPr>
              <a:t>White </a:t>
            </a:r>
            <a:r>
              <a:rPr lang="en-US" sz="1400" dirty="0" smtClean="0">
                <a:latin typeface="Century Gothic"/>
                <a:cs typeface="Century Gothic"/>
              </a:rPr>
              <a:t>Oak</a:t>
            </a:r>
            <a:r>
              <a:rPr lang="en-US" sz="1400" spc="-5" dirty="0" smtClean="0">
                <a:latin typeface="Century Gothic"/>
                <a:cs typeface="Century Gothic"/>
              </a:rPr>
              <a:t> </a:t>
            </a:r>
            <a:r>
              <a:rPr lang="en-US" sz="1400" dirty="0" smtClean="0">
                <a:latin typeface="Century Gothic"/>
                <a:cs typeface="Century Gothic"/>
              </a:rPr>
              <a:t>school.</a:t>
            </a:r>
          </a:p>
          <a:p>
            <a:pPr>
              <a:lnSpc>
                <a:spcPct val="100000"/>
              </a:lnSpc>
              <a:spcBef>
                <a:spcPts val="5"/>
              </a:spcBef>
            </a:pPr>
            <a:endParaRPr lang="en-US" sz="1400" dirty="0" smtClean="0">
              <a:latin typeface="Century Gothic"/>
              <a:cs typeface="Century Gothic"/>
            </a:endParaRPr>
          </a:p>
          <a:p>
            <a:pPr marL="12700">
              <a:lnSpc>
                <a:spcPct val="100000"/>
              </a:lnSpc>
              <a:spcBef>
                <a:spcPts val="5"/>
              </a:spcBef>
            </a:pPr>
            <a:r>
              <a:rPr lang="en-US" sz="1400" b="1" spc="-5" dirty="0" smtClean="0">
                <a:latin typeface="Century Gothic"/>
                <a:cs typeface="Century Gothic"/>
              </a:rPr>
              <a:t>Mrs.</a:t>
            </a:r>
            <a:r>
              <a:rPr lang="en-US" sz="1400" b="1" spc="-20" dirty="0" smtClean="0">
                <a:latin typeface="Century Gothic"/>
                <a:cs typeface="Century Gothic"/>
              </a:rPr>
              <a:t> </a:t>
            </a:r>
            <a:r>
              <a:rPr lang="en-US" sz="1400" b="1" dirty="0" err="1" smtClean="0">
                <a:latin typeface="Century Gothic"/>
                <a:cs typeface="Century Gothic"/>
              </a:rPr>
              <a:t>Quineth</a:t>
            </a:r>
            <a:r>
              <a:rPr lang="en-US" sz="1400" b="1" spc="-25" dirty="0" smtClean="0">
                <a:latin typeface="Century Gothic"/>
                <a:cs typeface="Century Gothic"/>
              </a:rPr>
              <a:t> </a:t>
            </a:r>
            <a:r>
              <a:rPr lang="en-US" sz="1400" b="1" spc="-5" dirty="0" err="1" smtClean="0">
                <a:latin typeface="Century Gothic"/>
                <a:cs typeface="Century Gothic"/>
              </a:rPr>
              <a:t>Nwanze</a:t>
            </a:r>
            <a:endParaRPr lang="en-US" sz="1400" dirty="0" smtClean="0">
              <a:latin typeface="Century Gothic"/>
              <a:cs typeface="Century Gothic"/>
            </a:endParaRPr>
          </a:p>
          <a:p>
            <a:pPr marL="12700" marR="414020">
              <a:lnSpc>
                <a:spcPct val="105900"/>
              </a:lnSpc>
              <a:spcBef>
                <a:spcPts val="30"/>
              </a:spcBef>
            </a:pPr>
            <a:r>
              <a:rPr lang="en-US" sz="1400" dirty="0" err="1" smtClean="0">
                <a:latin typeface="Century Gothic"/>
                <a:cs typeface="Century Gothic"/>
              </a:rPr>
              <a:t>Mrs</a:t>
            </a:r>
            <a:r>
              <a:rPr lang="en-US" sz="1400" dirty="0" smtClean="0">
                <a:latin typeface="Century Gothic"/>
                <a:cs typeface="Century Gothic"/>
              </a:rPr>
              <a:t> </a:t>
            </a:r>
            <a:r>
              <a:rPr lang="en-US" sz="1400" spc="-5" dirty="0" err="1" smtClean="0">
                <a:latin typeface="Century Gothic"/>
                <a:cs typeface="Century Gothic"/>
              </a:rPr>
              <a:t>Nwanze</a:t>
            </a:r>
            <a:r>
              <a:rPr lang="en-US" sz="1400" spc="-5" dirty="0" smtClean="0">
                <a:latin typeface="Century Gothic"/>
                <a:cs typeface="Century Gothic"/>
              </a:rPr>
              <a:t> </a:t>
            </a:r>
            <a:r>
              <a:rPr lang="en-US" sz="1400" spc="5" dirty="0" smtClean="0">
                <a:latin typeface="Century Gothic"/>
                <a:cs typeface="Century Gothic"/>
              </a:rPr>
              <a:t>is </a:t>
            </a:r>
            <a:r>
              <a:rPr lang="en-US" sz="1400" dirty="0" smtClean="0">
                <a:latin typeface="Century Gothic"/>
                <a:cs typeface="Century Gothic"/>
              </a:rPr>
              <a:t>a </a:t>
            </a:r>
            <a:r>
              <a:rPr lang="en-US" sz="1400" spc="-5" dirty="0" smtClean="0">
                <a:latin typeface="Century Gothic"/>
                <a:cs typeface="Century Gothic"/>
              </a:rPr>
              <a:t>financial professional </a:t>
            </a:r>
            <a:r>
              <a:rPr lang="en-US" sz="1400" dirty="0" smtClean="0">
                <a:latin typeface="Century Gothic"/>
                <a:cs typeface="Century Gothic"/>
              </a:rPr>
              <a:t>with two </a:t>
            </a:r>
            <a:r>
              <a:rPr lang="en-US" sz="1400" spc="-5" dirty="0" smtClean="0">
                <a:latin typeface="Century Gothic"/>
                <a:cs typeface="Century Gothic"/>
              </a:rPr>
              <a:t>decades </a:t>
            </a:r>
            <a:r>
              <a:rPr lang="en-US" sz="1400" dirty="0" smtClean="0">
                <a:latin typeface="Century Gothic"/>
                <a:cs typeface="Century Gothic"/>
              </a:rPr>
              <a:t>of </a:t>
            </a:r>
            <a:r>
              <a:rPr lang="en-US" sz="1400" spc="-375" dirty="0" smtClean="0">
                <a:latin typeface="Century Gothic"/>
                <a:cs typeface="Century Gothic"/>
              </a:rPr>
              <a:t> </a:t>
            </a:r>
            <a:r>
              <a:rPr lang="en-US" sz="1400" spc="-5" dirty="0" smtClean="0">
                <a:latin typeface="Century Gothic"/>
                <a:cs typeface="Century Gothic"/>
              </a:rPr>
              <a:t>working experience spanning across </a:t>
            </a:r>
            <a:r>
              <a:rPr lang="en-US" sz="1400" dirty="0" smtClean="0">
                <a:latin typeface="Century Gothic"/>
                <a:cs typeface="Century Gothic"/>
              </a:rPr>
              <a:t>media, </a:t>
            </a:r>
            <a:r>
              <a:rPr lang="en-US" sz="1400" spc="-5" dirty="0" smtClean="0">
                <a:latin typeface="Century Gothic"/>
                <a:cs typeface="Century Gothic"/>
              </a:rPr>
              <a:t>financial </a:t>
            </a:r>
            <a:r>
              <a:rPr lang="en-US" sz="1400" dirty="0" smtClean="0">
                <a:latin typeface="Century Gothic"/>
                <a:cs typeface="Century Gothic"/>
              </a:rPr>
              <a:t> structuring, </a:t>
            </a:r>
            <a:r>
              <a:rPr lang="en-US" sz="1400" spc="-5" dirty="0" smtClean="0">
                <a:latin typeface="Century Gothic"/>
                <a:cs typeface="Century Gothic"/>
              </a:rPr>
              <a:t>commercial banking </a:t>
            </a:r>
            <a:r>
              <a:rPr lang="en-US" sz="1400" spc="-10" dirty="0" smtClean="0">
                <a:latin typeface="Century Gothic"/>
                <a:cs typeface="Century Gothic"/>
              </a:rPr>
              <a:t>and </a:t>
            </a:r>
            <a:r>
              <a:rPr lang="en-US" sz="1400" spc="-5" dirty="0" smtClean="0">
                <a:latin typeface="Century Gothic"/>
                <a:cs typeface="Century Gothic"/>
              </a:rPr>
              <a:t>asset </a:t>
            </a:r>
            <a:r>
              <a:rPr lang="en-US" sz="1400" dirty="0" smtClean="0">
                <a:latin typeface="Century Gothic"/>
                <a:cs typeface="Century Gothic"/>
              </a:rPr>
              <a:t>management. </a:t>
            </a:r>
            <a:r>
              <a:rPr lang="en-US" sz="1400" spc="5" dirty="0" smtClean="0">
                <a:latin typeface="Century Gothic"/>
                <a:cs typeface="Century Gothic"/>
              </a:rPr>
              <a:t> </a:t>
            </a:r>
            <a:r>
              <a:rPr lang="en-US" sz="1400" spc="-5" dirty="0" smtClean="0">
                <a:latin typeface="Century Gothic"/>
                <a:cs typeface="Century Gothic"/>
              </a:rPr>
              <a:t>She started </a:t>
            </a:r>
            <a:r>
              <a:rPr lang="en-US" sz="1400" dirty="0" smtClean="0">
                <a:latin typeface="Century Gothic"/>
                <a:cs typeface="Century Gothic"/>
              </a:rPr>
              <a:t>her working </a:t>
            </a:r>
            <a:r>
              <a:rPr lang="en-US" sz="1400" spc="-5" dirty="0" smtClean="0">
                <a:latin typeface="Century Gothic"/>
                <a:cs typeface="Century Gothic"/>
              </a:rPr>
              <a:t>career </a:t>
            </a:r>
            <a:r>
              <a:rPr lang="en-US" sz="1400" spc="5" dirty="0" smtClean="0">
                <a:latin typeface="Century Gothic"/>
                <a:cs typeface="Century Gothic"/>
              </a:rPr>
              <a:t>in </a:t>
            </a:r>
            <a:r>
              <a:rPr lang="en-US" sz="1400" spc="-5" dirty="0" smtClean="0">
                <a:latin typeface="Century Gothic"/>
                <a:cs typeface="Century Gothic"/>
              </a:rPr>
              <a:t>2000, as </a:t>
            </a:r>
            <a:r>
              <a:rPr lang="en-US" sz="1400" dirty="0" smtClean="0">
                <a:latin typeface="Century Gothic"/>
                <a:cs typeface="Century Gothic"/>
              </a:rPr>
              <a:t>a marketing </a:t>
            </a:r>
            <a:r>
              <a:rPr lang="en-US" sz="1400" spc="-5" dirty="0" smtClean="0">
                <a:latin typeface="Century Gothic"/>
                <a:cs typeface="Century Gothic"/>
              </a:rPr>
              <a:t>and </a:t>
            </a:r>
            <a:r>
              <a:rPr lang="en-US" sz="1400" spc="-375" dirty="0" smtClean="0">
                <a:latin typeface="Century Gothic"/>
                <a:cs typeface="Century Gothic"/>
              </a:rPr>
              <a:t> </a:t>
            </a:r>
            <a:r>
              <a:rPr lang="en-US" sz="1400" dirty="0" smtClean="0">
                <a:latin typeface="Century Gothic"/>
                <a:cs typeface="Century Gothic"/>
              </a:rPr>
              <a:t>media</a:t>
            </a:r>
            <a:r>
              <a:rPr lang="en-US" sz="1400" spc="-5" dirty="0" smtClean="0">
                <a:latin typeface="Century Gothic"/>
                <a:cs typeface="Century Gothic"/>
              </a:rPr>
              <a:t> consultant</a:t>
            </a:r>
            <a:r>
              <a:rPr lang="en-US" sz="1400" spc="-15" dirty="0" smtClean="0">
                <a:latin typeface="Century Gothic"/>
                <a:cs typeface="Century Gothic"/>
              </a:rPr>
              <a:t> </a:t>
            </a:r>
            <a:r>
              <a:rPr lang="en-US" sz="1400" dirty="0" smtClean="0">
                <a:latin typeface="Century Gothic"/>
                <a:cs typeface="Century Gothic"/>
              </a:rPr>
              <a:t>before</a:t>
            </a:r>
            <a:r>
              <a:rPr lang="en-US" sz="1400" spc="-20" dirty="0" smtClean="0">
                <a:latin typeface="Century Gothic"/>
                <a:cs typeface="Century Gothic"/>
              </a:rPr>
              <a:t> </a:t>
            </a:r>
            <a:r>
              <a:rPr lang="en-US" sz="1400" spc="-5" dirty="0" smtClean="0">
                <a:latin typeface="Century Gothic"/>
                <a:cs typeface="Century Gothic"/>
              </a:rPr>
              <a:t>moving</a:t>
            </a:r>
            <a:r>
              <a:rPr lang="en-US" sz="1400" spc="-15" dirty="0" smtClean="0">
                <a:latin typeface="Century Gothic"/>
                <a:cs typeface="Century Gothic"/>
              </a:rPr>
              <a:t> </a:t>
            </a:r>
            <a:r>
              <a:rPr lang="en-US" sz="1400" spc="-5" dirty="0" smtClean="0">
                <a:latin typeface="Century Gothic"/>
                <a:cs typeface="Century Gothic"/>
              </a:rPr>
              <a:t>into</a:t>
            </a:r>
            <a:r>
              <a:rPr lang="en-US" sz="1400" dirty="0" smtClean="0">
                <a:latin typeface="Century Gothic"/>
                <a:cs typeface="Century Gothic"/>
              </a:rPr>
              <a:t> finance</a:t>
            </a:r>
            <a:r>
              <a:rPr lang="en-US" sz="1400" spc="-20" dirty="0" smtClean="0">
                <a:latin typeface="Century Gothic"/>
                <a:cs typeface="Century Gothic"/>
              </a:rPr>
              <a:t> </a:t>
            </a:r>
            <a:r>
              <a:rPr lang="en-US" sz="1400" dirty="0" smtClean="0">
                <a:latin typeface="Century Gothic"/>
                <a:cs typeface="Century Gothic"/>
              </a:rPr>
              <a:t>in</a:t>
            </a:r>
            <a:r>
              <a:rPr lang="en-US" sz="1400" spc="-10" dirty="0" smtClean="0">
                <a:latin typeface="Century Gothic"/>
                <a:cs typeface="Century Gothic"/>
              </a:rPr>
              <a:t> </a:t>
            </a:r>
            <a:r>
              <a:rPr lang="en-US" sz="1400" spc="-5" dirty="0" smtClean="0">
                <a:latin typeface="Century Gothic"/>
                <a:cs typeface="Century Gothic"/>
              </a:rPr>
              <a:t>2002</a:t>
            </a:r>
            <a:r>
              <a:rPr lang="en-US" sz="1400" spc="-15" dirty="0" smtClean="0">
                <a:latin typeface="Century Gothic"/>
                <a:cs typeface="Century Gothic"/>
              </a:rPr>
              <a:t> </a:t>
            </a:r>
            <a:r>
              <a:rPr lang="en-US" sz="1400" spc="-5" dirty="0" smtClean="0">
                <a:latin typeface="Century Gothic"/>
                <a:cs typeface="Century Gothic"/>
              </a:rPr>
              <a:t>as</a:t>
            </a:r>
            <a:r>
              <a:rPr lang="en-US" sz="1400" spc="-15" dirty="0" smtClean="0">
                <a:latin typeface="Century Gothic"/>
                <a:cs typeface="Century Gothic"/>
              </a:rPr>
              <a:t> </a:t>
            </a:r>
            <a:r>
              <a:rPr lang="en-US" sz="1400" spc="-5" dirty="0" smtClean="0">
                <a:latin typeface="Century Gothic"/>
                <a:cs typeface="Century Gothic"/>
              </a:rPr>
              <a:t>an</a:t>
            </a:r>
            <a:endParaRPr lang="en-US" sz="1400" dirty="0" smtClean="0">
              <a:latin typeface="Century Gothic"/>
              <a:cs typeface="Century Gothic"/>
            </a:endParaRPr>
          </a:p>
          <a:p>
            <a:pPr marL="12700" marR="40005">
              <a:lnSpc>
                <a:spcPts val="1780"/>
              </a:lnSpc>
              <a:spcBef>
                <a:spcPts val="60"/>
              </a:spcBef>
            </a:pPr>
            <a:r>
              <a:rPr lang="en-US" sz="1400" spc="-5" dirty="0" smtClean="0">
                <a:latin typeface="Century Gothic"/>
                <a:cs typeface="Century Gothic"/>
              </a:rPr>
              <a:t>asset </a:t>
            </a:r>
            <a:r>
              <a:rPr lang="en-US" sz="1400" dirty="0" smtClean="0">
                <a:latin typeface="Century Gothic"/>
                <a:cs typeface="Century Gothic"/>
              </a:rPr>
              <a:t>/ portfolio </a:t>
            </a:r>
            <a:r>
              <a:rPr lang="en-US" sz="1400" spc="-5" dirty="0" smtClean="0">
                <a:latin typeface="Century Gothic"/>
                <a:cs typeface="Century Gothic"/>
              </a:rPr>
              <a:t>manager </a:t>
            </a:r>
            <a:r>
              <a:rPr lang="en-US" sz="1400" dirty="0" smtClean="0">
                <a:latin typeface="Century Gothic"/>
                <a:cs typeface="Century Gothic"/>
              </a:rPr>
              <a:t>with </a:t>
            </a:r>
            <a:r>
              <a:rPr lang="en-US" sz="1400" spc="-5" dirty="0" smtClean="0">
                <a:latin typeface="Century Gothic"/>
                <a:cs typeface="Century Gothic"/>
              </a:rPr>
              <a:t>credit </a:t>
            </a:r>
            <a:r>
              <a:rPr lang="en-US" sz="1400" dirty="0" smtClean="0">
                <a:latin typeface="Century Gothic"/>
                <a:cs typeface="Century Gothic"/>
              </a:rPr>
              <a:t>swift </a:t>
            </a:r>
            <a:r>
              <a:rPr lang="en-US" sz="1400" spc="-5" dirty="0" smtClean="0">
                <a:latin typeface="Century Gothic"/>
                <a:cs typeface="Century Gothic"/>
              </a:rPr>
              <a:t>Limited </a:t>
            </a:r>
            <a:r>
              <a:rPr lang="en-US" sz="1400" spc="5" dirty="0" smtClean="0">
                <a:latin typeface="Century Gothic"/>
                <a:cs typeface="Century Gothic"/>
              </a:rPr>
              <a:t>in </a:t>
            </a:r>
            <a:r>
              <a:rPr lang="en-US" sz="1400" spc="-5" dirty="0" err="1" smtClean="0">
                <a:latin typeface="Century Gothic"/>
                <a:cs typeface="Century Gothic"/>
              </a:rPr>
              <a:t>Ikoyi</a:t>
            </a:r>
            <a:r>
              <a:rPr lang="en-US" sz="1400" spc="-5" dirty="0" smtClean="0">
                <a:latin typeface="Century Gothic"/>
                <a:cs typeface="Century Gothic"/>
              </a:rPr>
              <a:t> Lagos. </a:t>
            </a:r>
            <a:r>
              <a:rPr lang="en-US" sz="1400" spc="-375" dirty="0" smtClean="0">
                <a:latin typeface="Century Gothic"/>
                <a:cs typeface="Century Gothic"/>
              </a:rPr>
              <a:t> </a:t>
            </a:r>
            <a:r>
              <a:rPr lang="en-US" sz="1400" spc="-5" dirty="0" smtClean="0">
                <a:latin typeface="Century Gothic"/>
                <a:cs typeface="Century Gothic"/>
              </a:rPr>
              <a:t>She then </a:t>
            </a:r>
            <a:r>
              <a:rPr lang="en-US" sz="1400" spc="5" dirty="0" smtClean="0">
                <a:latin typeface="Century Gothic"/>
                <a:cs typeface="Century Gothic"/>
              </a:rPr>
              <a:t>moved</a:t>
            </a:r>
            <a:r>
              <a:rPr lang="en-US" sz="1400" spc="-10" dirty="0" smtClean="0">
                <a:latin typeface="Century Gothic"/>
                <a:cs typeface="Century Gothic"/>
              </a:rPr>
              <a:t> to</a:t>
            </a:r>
            <a:r>
              <a:rPr lang="en-US" sz="1400" spc="5" dirty="0" smtClean="0">
                <a:latin typeface="Century Gothic"/>
                <a:cs typeface="Century Gothic"/>
              </a:rPr>
              <a:t> </a:t>
            </a:r>
            <a:r>
              <a:rPr lang="en-US" sz="1400" spc="-5" dirty="0" smtClean="0">
                <a:latin typeface="Century Gothic"/>
                <a:cs typeface="Century Gothic"/>
              </a:rPr>
              <a:t>commercial</a:t>
            </a:r>
            <a:r>
              <a:rPr lang="en-US" sz="1400" dirty="0" smtClean="0">
                <a:latin typeface="Century Gothic"/>
                <a:cs typeface="Century Gothic"/>
              </a:rPr>
              <a:t> </a:t>
            </a:r>
            <a:r>
              <a:rPr lang="en-US" sz="1400" spc="-5" dirty="0" smtClean="0">
                <a:latin typeface="Century Gothic"/>
                <a:cs typeface="Century Gothic"/>
              </a:rPr>
              <a:t>banking</a:t>
            </a:r>
            <a:r>
              <a:rPr lang="en-US" sz="1400" spc="-10" dirty="0" smtClean="0">
                <a:latin typeface="Century Gothic"/>
                <a:cs typeface="Century Gothic"/>
              </a:rPr>
              <a:t> </a:t>
            </a:r>
            <a:r>
              <a:rPr lang="en-US" sz="1400" dirty="0" smtClean="0">
                <a:latin typeface="Century Gothic"/>
                <a:cs typeface="Century Gothic"/>
              </a:rPr>
              <a:t>where</a:t>
            </a:r>
            <a:r>
              <a:rPr lang="en-US" sz="1400" spc="-10" dirty="0" smtClean="0">
                <a:latin typeface="Century Gothic"/>
                <a:cs typeface="Century Gothic"/>
              </a:rPr>
              <a:t> </a:t>
            </a:r>
            <a:r>
              <a:rPr lang="en-US" sz="1400" spc="-5" dirty="0" smtClean="0">
                <a:latin typeface="Century Gothic"/>
                <a:cs typeface="Century Gothic"/>
              </a:rPr>
              <a:t>she</a:t>
            </a:r>
            <a:r>
              <a:rPr lang="en-US" sz="1400" dirty="0" smtClean="0">
                <a:latin typeface="Century Gothic"/>
                <a:cs typeface="Century Gothic"/>
              </a:rPr>
              <a:t> gathered</a:t>
            </a:r>
          </a:p>
          <a:p>
            <a:pPr marL="12700" marR="144145">
              <a:lnSpc>
                <a:spcPts val="1760"/>
              </a:lnSpc>
              <a:spcBef>
                <a:spcPts val="10"/>
              </a:spcBef>
            </a:pPr>
            <a:r>
              <a:rPr lang="en-US" sz="1400" spc="-5" dirty="0" smtClean="0">
                <a:latin typeface="Century Gothic"/>
                <a:cs typeface="Century Gothic"/>
              </a:rPr>
              <a:t>experience</a:t>
            </a:r>
            <a:r>
              <a:rPr lang="en-US" sz="1400" spc="-10" dirty="0" smtClean="0">
                <a:latin typeface="Century Gothic"/>
                <a:cs typeface="Century Gothic"/>
              </a:rPr>
              <a:t> </a:t>
            </a:r>
            <a:r>
              <a:rPr lang="en-US" sz="1400" spc="5" dirty="0" smtClean="0">
                <a:latin typeface="Century Gothic"/>
                <a:cs typeface="Century Gothic"/>
              </a:rPr>
              <a:t>in</a:t>
            </a:r>
            <a:r>
              <a:rPr lang="en-US" sz="1400" dirty="0" smtClean="0">
                <a:latin typeface="Century Gothic"/>
                <a:cs typeface="Century Gothic"/>
              </a:rPr>
              <a:t> </a:t>
            </a:r>
            <a:r>
              <a:rPr lang="en-US" sz="1400" spc="-5" dirty="0" smtClean="0">
                <a:latin typeface="Century Gothic"/>
                <a:cs typeface="Century Gothic"/>
              </a:rPr>
              <a:t>the</a:t>
            </a:r>
            <a:r>
              <a:rPr lang="en-US" sz="1400" spc="5" dirty="0" smtClean="0">
                <a:latin typeface="Century Gothic"/>
                <a:cs typeface="Century Gothic"/>
              </a:rPr>
              <a:t> </a:t>
            </a:r>
            <a:r>
              <a:rPr lang="en-US" sz="1400" spc="-5" dirty="0" smtClean="0">
                <a:latin typeface="Century Gothic"/>
                <a:cs typeface="Century Gothic"/>
              </a:rPr>
              <a:t>commercial</a:t>
            </a:r>
            <a:r>
              <a:rPr lang="en-US" sz="1400" spc="10" dirty="0" smtClean="0">
                <a:latin typeface="Century Gothic"/>
                <a:cs typeface="Century Gothic"/>
              </a:rPr>
              <a:t> </a:t>
            </a:r>
            <a:r>
              <a:rPr lang="en-US" sz="1400" spc="-5" dirty="0" smtClean="0">
                <a:latin typeface="Century Gothic"/>
                <a:cs typeface="Century Gothic"/>
              </a:rPr>
              <a:t>banking</a:t>
            </a:r>
            <a:r>
              <a:rPr lang="en-US" sz="1400" spc="10" dirty="0" smtClean="0">
                <a:latin typeface="Century Gothic"/>
                <a:cs typeface="Century Gothic"/>
              </a:rPr>
              <a:t> </a:t>
            </a:r>
            <a:r>
              <a:rPr lang="en-US" sz="1400" spc="-5" dirty="0" smtClean="0">
                <a:latin typeface="Century Gothic"/>
                <a:cs typeface="Century Gothic"/>
              </a:rPr>
              <a:t>sector</a:t>
            </a:r>
            <a:r>
              <a:rPr lang="en-US" sz="1400" spc="-10" dirty="0" smtClean="0">
                <a:latin typeface="Century Gothic"/>
                <a:cs typeface="Century Gothic"/>
              </a:rPr>
              <a:t> </a:t>
            </a:r>
            <a:r>
              <a:rPr lang="en-US" sz="1400" dirty="0" smtClean="0">
                <a:latin typeface="Century Gothic"/>
                <a:cs typeface="Century Gothic"/>
              </a:rPr>
              <a:t>while</a:t>
            </a:r>
            <a:r>
              <a:rPr lang="en-US" sz="1400" spc="-15" dirty="0" smtClean="0">
                <a:latin typeface="Century Gothic"/>
                <a:cs typeface="Century Gothic"/>
              </a:rPr>
              <a:t> </a:t>
            </a:r>
            <a:r>
              <a:rPr lang="en-US" sz="1400" spc="-5" dirty="0" smtClean="0">
                <a:latin typeface="Century Gothic"/>
                <a:cs typeface="Century Gothic"/>
              </a:rPr>
              <a:t>working </a:t>
            </a:r>
            <a:r>
              <a:rPr lang="en-US" sz="1400" spc="5" dirty="0" smtClean="0">
                <a:latin typeface="Century Gothic"/>
                <a:cs typeface="Century Gothic"/>
              </a:rPr>
              <a:t>in </a:t>
            </a:r>
            <a:r>
              <a:rPr lang="en-US" sz="1400" spc="-370" dirty="0" smtClean="0">
                <a:latin typeface="Century Gothic"/>
                <a:cs typeface="Century Gothic"/>
              </a:rPr>
              <a:t> </a:t>
            </a:r>
            <a:r>
              <a:rPr lang="en-US" sz="1400" dirty="0" smtClean="0">
                <a:latin typeface="Century Gothic"/>
                <a:cs typeface="Century Gothic"/>
              </a:rPr>
              <a:t>First</a:t>
            </a:r>
            <a:r>
              <a:rPr lang="en-US" sz="1400" spc="-20" dirty="0" smtClean="0">
                <a:latin typeface="Century Gothic"/>
                <a:cs typeface="Century Gothic"/>
              </a:rPr>
              <a:t> </a:t>
            </a:r>
            <a:r>
              <a:rPr lang="en-US" sz="1400" spc="-5" dirty="0" smtClean="0">
                <a:latin typeface="Century Gothic"/>
                <a:cs typeface="Century Gothic"/>
              </a:rPr>
              <a:t>City</a:t>
            </a:r>
            <a:r>
              <a:rPr lang="en-US" sz="1400" spc="-15" dirty="0" smtClean="0">
                <a:latin typeface="Century Gothic"/>
                <a:cs typeface="Century Gothic"/>
              </a:rPr>
              <a:t> </a:t>
            </a:r>
            <a:r>
              <a:rPr lang="en-US" sz="1400" dirty="0" smtClean="0">
                <a:latin typeface="Century Gothic"/>
                <a:cs typeface="Century Gothic"/>
              </a:rPr>
              <a:t>Monument</a:t>
            </a:r>
            <a:r>
              <a:rPr lang="en-US" sz="1400" spc="-15" dirty="0" smtClean="0">
                <a:latin typeface="Century Gothic"/>
                <a:cs typeface="Century Gothic"/>
              </a:rPr>
              <a:t> </a:t>
            </a:r>
            <a:r>
              <a:rPr lang="en-US" sz="1400" spc="-5" dirty="0" smtClean="0">
                <a:latin typeface="Century Gothic"/>
                <a:cs typeface="Century Gothic"/>
              </a:rPr>
              <a:t>Bank</a:t>
            </a:r>
            <a:r>
              <a:rPr lang="en-US" sz="1400" dirty="0" smtClean="0">
                <a:latin typeface="Century Gothic"/>
                <a:cs typeface="Century Gothic"/>
              </a:rPr>
              <a:t> Plc.</a:t>
            </a:r>
          </a:p>
          <a:p>
            <a:pPr>
              <a:lnSpc>
                <a:spcPct val="100000"/>
              </a:lnSpc>
              <a:spcBef>
                <a:spcPts val="45"/>
              </a:spcBef>
            </a:pPr>
            <a:endParaRPr lang="en-US" sz="1400" dirty="0" smtClean="0">
              <a:latin typeface="Century Gothic"/>
              <a:cs typeface="Century Gothic"/>
            </a:endParaRPr>
          </a:p>
          <a:p>
            <a:pPr marL="12700" marR="69215">
              <a:lnSpc>
                <a:spcPct val="105300"/>
              </a:lnSpc>
              <a:spcBef>
                <a:spcPts val="5"/>
              </a:spcBef>
            </a:pPr>
            <a:r>
              <a:rPr lang="en-US" sz="1400" dirty="0" err="1" smtClean="0">
                <a:latin typeface="Century Gothic"/>
                <a:cs typeface="Century Gothic"/>
              </a:rPr>
              <a:t>Mrs</a:t>
            </a:r>
            <a:r>
              <a:rPr lang="en-US" sz="1400" dirty="0" smtClean="0">
                <a:latin typeface="Century Gothic"/>
                <a:cs typeface="Century Gothic"/>
              </a:rPr>
              <a:t> </a:t>
            </a:r>
            <a:r>
              <a:rPr lang="en-US" sz="1400" spc="-5" dirty="0" err="1" smtClean="0">
                <a:latin typeface="Century Gothic"/>
                <a:cs typeface="Century Gothic"/>
              </a:rPr>
              <a:t>Nwanze</a:t>
            </a:r>
            <a:r>
              <a:rPr lang="en-US" sz="1400" spc="-5" dirty="0" smtClean="0">
                <a:latin typeface="Century Gothic"/>
                <a:cs typeface="Century Gothic"/>
              </a:rPr>
              <a:t> </a:t>
            </a:r>
            <a:r>
              <a:rPr lang="en-US" sz="1400" dirty="0" smtClean="0">
                <a:latin typeface="Century Gothic"/>
                <a:cs typeface="Century Gothic"/>
              </a:rPr>
              <a:t>holds a </a:t>
            </a:r>
            <a:r>
              <a:rPr lang="en-US" sz="1400" spc="-5" dirty="0" err="1" smtClean="0">
                <a:latin typeface="Century Gothic"/>
                <a:cs typeface="Century Gothic"/>
              </a:rPr>
              <a:t>Bsc</a:t>
            </a:r>
            <a:r>
              <a:rPr lang="en-US" sz="1400" spc="-5" dirty="0" smtClean="0">
                <a:latin typeface="Century Gothic"/>
                <a:cs typeface="Century Gothic"/>
              </a:rPr>
              <a:t>. </a:t>
            </a:r>
            <a:r>
              <a:rPr lang="en-US" sz="1400" spc="5" dirty="0" smtClean="0">
                <a:latin typeface="Century Gothic"/>
                <a:cs typeface="Century Gothic"/>
              </a:rPr>
              <a:t>in </a:t>
            </a:r>
            <a:r>
              <a:rPr lang="en-US" sz="1400" spc="-5" dirty="0" smtClean="0">
                <a:latin typeface="Century Gothic"/>
                <a:cs typeface="Century Gothic"/>
              </a:rPr>
              <a:t>Economics </a:t>
            </a:r>
            <a:r>
              <a:rPr lang="en-US" sz="1400" dirty="0" smtClean="0">
                <a:latin typeface="Century Gothic"/>
                <a:cs typeface="Century Gothic"/>
              </a:rPr>
              <a:t>from </a:t>
            </a:r>
            <a:r>
              <a:rPr lang="en-US" sz="1400" spc="-10" dirty="0" smtClean="0">
                <a:latin typeface="Century Gothic"/>
                <a:cs typeface="Century Gothic"/>
              </a:rPr>
              <a:t>ESUT </a:t>
            </a:r>
            <a:r>
              <a:rPr lang="en-US" sz="1400" spc="-5" dirty="0" smtClean="0">
                <a:latin typeface="Century Gothic"/>
                <a:cs typeface="Century Gothic"/>
              </a:rPr>
              <a:t>and </a:t>
            </a:r>
            <a:r>
              <a:rPr lang="en-US" sz="1400" dirty="0" smtClean="0">
                <a:latin typeface="Century Gothic"/>
                <a:cs typeface="Century Gothic"/>
              </a:rPr>
              <a:t>a Masters </a:t>
            </a:r>
            <a:r>
              <a:rPr lang="en-US" sz="1400" spc="-375" dirty="0" smtClean="0">
                <a:latin typeface="Century Gothic"/>
                <a:cs typeface="Century Gothic"/>
              </a:rPr>
              <a:t> </a:t>
            </a:r>
            <a:r>
              <a:rPr lang="en-US" sz="1400" spc="-5" dirty="0" smtClean="0">
                <a:latin typeface="Century Gothic"/>
                <a:cs typeface="Century Gothic"/>
              </a:rPr>
              <a:t>Degree from</a:t>
            </a:r>
            <a:r>
              <a:rPr lang="en-US" sz="1400" spc="5" dirty="0" smtClean="0">
                <a:latin typeface="Century Gothic"/>
                <a:cs typeface="Century Gothic"/>
              </a:rPr>
              <a:t> </a:t>
            </a:r>
            <a:r>
              <a:rPr lang="en-US" sz="1400" spc="-5" dirty="0" smtClean="0">
                <a:latin typeface="Century Gothic"/>
                <a:cs typeface="Century Gothic"/>
              </a:rPr>
              <a:t>University</a:t>
            </a:r>
            <a:r>
              <a:rPr lang="en-US" sz="1400" spc="-10" dirty="0" smtClean="0">
                <a:latin typeface="Century Gothic"/>
                <a:cs typeface="Century Gothic"/>
              </a:rPr>
              <a:t> </a:t>
            </a:r>
            <a:r>
              <a:rPr lang="en-US" sz="1400" spc="-5" dirty="0" smtClean="0">
                <a:latin typeface="Century Gothic"/>
                <a:cs typeface="Century Gothic"/>
              </a:rPr>
              <a:t>Of</a:t>
            </a:r>
            <a:r>
              <a:rPr lang="en-US" sz="1400" spc="5" dirty="0" smtClean="0">
                <a:latin typeface="Century Gothic"/>
                <a:cs typeface="Century Gothic"/>
              </a:rPr>
              <a:t> </a:t>
            </a:r>
            <a:r>
              <a:rPr lang="en-US" sz="1400" spc="-5" dirty="0" smtClean="0">
                <a:latin typeface="Century Gothic"/>
                <a:cs typeface="Century Gothic"/>
              </a:rPr>
              <a:t>Leicester England.</a:t>
            </a:r>
            <a:r>
              <a:rPr lang="en-US" sz="1400" spc="-10" dirty="0" smtClean="0">
                <a:latin typeface="Century Gothic"/>
                <a:cs typeface="Century Gothic"/>
              </a:rPr>
              <a:t> </a:t>
            </a:r>
            <a:r>
              <a:rPr lang="en-US" sz="1400" spc="-5" dirty="0" smtClean="0">
                <a:latin typeface="Century Gothic"/>
                <a:cs typeface="Century Gothic"/>
              </a:rPr>
              <a:t>She</a:t>
            </a:r>
            <a:r>
              <a:rPr lang="en-US" sz="1400" dirty="0" smtClean="0">
                <a:latin typeface="Century Gothic"/>
                <a:cs typeface="Century Gothic"/>
              </a:rPr>
              <a:t> </a:t>
            </a:r>
            <a:r>
              <a:rPr lang="en-US" sz="1400" spc="5" dirty="0" smtClean="0">
                <a:latin typeface="Century Gothic"/>
                <a:cs typeface="Century Gothic"/>
              </a:rPr>
              <a:t>is</a:t>
            </a:r>
            <a:r>
              <a:rPr lang="en-US" sz="1400" spc="-5" dirty="0" smtClean="0">
                <a:latin typeface="Century Gothic"/>
                <a:cs typeface="Century Gothic"/>
              </a:rPr>
              <a:t> </a:t>
            </a:r>
            <a:r>
              <a:rPr lang="en-US" sz="1400" dirty="0" smtClean="0">
                <a:latin typeface="Century Gothic"/>
                <a:cs typeface="Century Gothic"/>
              </a:rPr>
              <a:t>a</a:t>
            </a:r>
            <a:r>
              <a:rPr lang="en-US" sz="1400" spc="5" dirty="0" smtClean="0">
                <a:latin typeface="Century Gothic"/>
                <a:cs typeface="Century Gothic"/>
              </a:rPr>
              <a:t> </a:t>
            </a:r>
            <a:r>
              <a:rPr lang="en-US" sz="1400" spc="-5" dirty="0" smtClean="0">
                <a:latin typeface="Century Gothic"/>
                <a:cs typeface="Century Gothic"/>
              </a:rPr>
              <a:t>fellow</a:t>
            </a:r>
            <a:r>
              <a:rPr lang="en-US" sz="1400" spc="10" dirty="0" smtClean="0">
                <a:latin typeface="Century Gothic"/>
                <a:cs typeface="Century Gothic"/>
              </a:rPr>
              <a:t> </a:t>
            </a:r>
            <a:r>
              <a:rPr lang="en-US" sz="1400" spc="-5" dirty="0" smtClean="0">
                <a:latin typeface="Century Gothic"/>
                <a:cs typeface="Century Gothic"/>
              </a:rPr>
              <a:t>of </a:t>
            </a:r>
            <a:r>
              <a:rPr lang="en-US" sz="1400" dirty="0" smtClean="0">
                <a:latin typeface="Century Gothic"/>
                <a:cs typeface="Century Gothic"/>
              </a:rPr>
              <a:t> </a:t>
            </a:r>
            <a:r>
              <a:rPr lang="en-US" sz="1400" spc="-5" dirty="0" smtClean="0">
                <a:latin typeface="Century Gothic"/>
                <a:cs typeface="Century Gothic"/>
              </a:rPr>
              <a:t>the </a:t>
            </a:r>
            <a:r>
              <a:rPr lang="en-US" sz="1400" dirty="0" smtClean="0">
                <a:latin typeface="Century Gothic"/>
                <a:cs typeface="Century Gothic"/>
              </a:rPr>
              <a:t>Institute</a:t>
            </a:r>
            <a:r>
              <a:rPr lang="en-US" sz="1400" spc="-5" dirty="0" smtClean="0">
                <a:latin typeface="Century Gothic"/>
                <a:cs typeface="Century Gothic"/>
              </a:rPr>
              <a:t> </a:t>
            </a:r>
            <a:r>
              <a:rPr lang="en-US" sz="1400" dirty="0" smtClean="0">
                <a:latin typeface="Century Gothic"/>
                <a:cs typeface="Century Gothic"/>
              </a:rPr>
              <a:t>of </a:t>
            </a:r>
            <a:r>
              <a:rPr lang="en-US" sz="1400" spc="-5" dirty="0" smtClean="0">
                <a:latin typeface="Century Gothic"/>
                <a:cs typeface="Century Gothic"/>
              </a:rPr>
              <a:t>Certified Sales</a:t>
            </a:r>
            <a:r>
              <a:rPr lang="en-US" sz="1400" spc="-10" dirty="0" smtClean="0">
                <a:latin typeface="Century Gothic"/>
                <a:cs typeface="Century Gothic"/>
              </a:rPr>
              <a:t> </a:t>
            </a:r>
            <a:r>
              <a:rPr lang="en-US" sz="1400" spc="-5" dirty="0" smtClean="0">
                <a:latin typeface="Century Gothic"/>
                <a:cs typeface="Century Gothic"/>
              </a:rPr>
              <a:t>Professional</a:t>
            </a:r>
            <a:r>
              <a:rPr lang="en-US" sz="1400" spc="15" dirty="0" smtClean="0">
                <a:latin typeface="Century Gothic"/>
                <a:cs typeface="Century Gothic"/>
              </a:rPr>
              <a:t> </a:t>
            </a:r>
            <a:r>
              <a:rPr lang="en-US" sz="1400" spc="-5" dirty="0" smtClean="0">
                <a:latin typeface="Century Gothic"/>
                <a:cs typeface="Century Gothic"/>
              </a:rPr>
              <a:t>(ICSP). She</a:t>
            </a:r>
            <a:r>
              <a:rPr lang="en-US" sz="1400" spc="5" dirty="0" smtClean="0">
                <a:latin typeface="Century Gothic"/>
                <a:cs typeface="Century Gothic"/>
              </a:rPr>
              <a:t> </a:t>
            </a:r>
            <a:r>
              <a:rPr lang="en-US" sz="1400" spc="-5" dirty="0" smtClean="0">
                <a:latin typeface="Century Gothic"/>
                <a:cs typeface="Century Gothic"/>
              </a:rPr>
              <a:t>has</a:t>
            </a:r>
            <a:endParaRPr lang="en-US" sz="1400" dirty="0">
              <a:latin typeface="Century Gothic"/>
              <a:cs typeface="Century Gothic"/>
            </a:endParaRPr>
          </a:p>
        </p:txBody>
      </p:sp>
    </p:spTree>
    <p:extLst>
      <p:ext uri="{BB962C8B-B14F-4D97-AF65-F5344CB8AC3E}">
        <p14:creationId xmlns:p14="http://schemas.microsoft.com/office/powerpoint/2010/main" val="238138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1664</Words>
  <Application>Microsoft Office PowerPoint</Application>
  <PresentationFormat>On-screen Show (4:3)</PresentationFormat>
  <Paragraphs>127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OAKS</dc:creator>
  <cp:lastModifiedBy>OAKS</cp:lastModifiedBy>
  <cp:revision>10</cp:revision>
  <dcterms:created xsi:type="dcterms:W3CDTF">2021-08-10T12:22:18Z</dcterms:created>
  <dcterms:modified xsi:type="dcterms:W3CDTF">2021-08-10T13:53:09Z</dcterms:modified>
</cp:coreProperties>
</file>